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49"/>
  </p:notesMasterIdLst>
  <p:sldIdLst>
    <p:sldId id="257" r:id="rId2"/>
    <p:sldId id="521" r:id="rId3"/>
    <p:sldId id="523" r:id="rId4"/>
    <p:sldId id="524" r:id="rId5"/>
    <p:sldId id="525" r:id="rId6"/>
    <p:sldId id="526" r:id="rId7"/>
    <p:sldId id="527" r:id="rId8"/>
    <p:sldId id="528" r:id="rId9"/>
    <p:sldId id="529" r:id="rId10"/>
    <p:sldId id="530" r:id="rId11"/>
    <p:sldId id="531" r:id="rId12"/>
    <p:sldId id="532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51" r:id="rId32"/>
    <p:sldId id="552" r:id="rId33"/>
    <p:sldId id="554" r:id="rId34"/>
    <p:sldId id="555" r:id="rId35"/>
    <p:sldId id="556" r:id="rId36"/>
    <p:sldId id="557" r:id="rId37"/>
    <p:sldId id="558" r:id="rId38"/>
    <p:sldId id="562" r:id="rId39"/>
    <p:sldId id="563" r:id="rId40"/>
    <p:sldId id="569" r:id="rId41"/>
    <p:sldId id="571" r:id="rId42"/>
    <p:sldId id="572" r:id="rId43"/>
    <p:sldId id="573" r:id="rId44"/>
    <p:sldId id="574" r:id="rId45"/>
    <p:sldId id="575" r:id="rId46"/>
    <p:sldId id="305" r:id="rId47"/>
    <p:sldId id="510" r:id="rId4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 autoAdjust="0"/>
    <p:restoredTop sz="94316" autoAdjust="0"/>
  </p:normalViewPr>
  <p:slideViewPr>
    <p:cSldViewPr>
      <p:cViewPr varScale="1">
        <p:scale>
          <a:sx n="77" d="100"/>
          <a:sy n="77" d="100"/>
        </p:scale>
        <p:origin x="3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C24B7903-24E5-6040-9557-15791DC1D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84C7B78F-62E2-5C4F-BB37-C3B6FECBA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2EDE6566-5D57-774E-A185-298FB3D27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09BD69-094D-0943-A55C-1B91B302B7AC}" type="slidenum">
              <a:rPr lang="pt-BR" altLang="pt-BR" smtClean="0">
                <a:latin typeface="Calibri" panose="020F0502020204030204" pitchFamily="34" charset="0"/>
              </a:rPr>
              <a:pPr/>
              <a:t>18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91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6D817A3F-163B-CC4B-8CFF-0BF02EF78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E055F014-40F5-6A4C-9B2D-9B8963CC9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 dirty="0" err="1"/>
              <a:t>Redes</a:t>
            </a:r>
            <a:r>
              <a:rPr lang="en-US" altLang="en-US" dirty="0"/>
              <a:t> </a:t>
            </a:r>
            <a:r>
              <a:rPr lang="en-US" altLang="en-US" dirty="0" err="1"/>
              <a:t>neurais</a:t>
            </a:r>
            <a:r>
              <a:rPr lang="en-US" altLang="en-US" dirty="0"/>
              <a:t> </a:t>
            </a:r>
            <a:r>
              <a:rPr lang="en-US" altLang="en-US" dirty="0" err="1"/>
              <a:t>convolucionais</a:t>
            </a:r>
            <a:r>
              <a:rPr lang="en-US" altLang="en-US" dirty="0"/>
              <a:t> </a:t>
            </a:r>
            <a:r>
              <a:rPr lang="en-US" altLang="en-US" dirty="0" err="1"/>
              <a:t>aprendem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representação</a:t>
            </a:r>
            <a:r>
              <a:rPr lang="en-US" altLang="en-US" dirty="0"/>
              <a:t> </a:t>
            </a:r>
            <a:r>
              <a:rPr lang="en-US" altLang="en-US" dirty="0" err="1"/>
              <a:t>complexa</a:t>
            </a:r>
            <a:r>
              <a:rPr lang="en-US" altLang="en-US" dirty="0"/>
              <a:t> de dados </a:t>
            </a:r>
            <a:r>
              <a:rPr lang="en-US" altLang="en-US" dirty="0" err="1"/>
              <a:t>visuais</a:t>
            </a:r>
            <a:r>
              <a:rPr lang="en-US" altLang="en-US" dirty="0"/>
              <a:t> </a:t>
            </a:r>
            <a:r>
              <a:rPr lang="en-US" altLang="en-US" dirty="0" err="1"/>
              <a:t>usando</a:t>
            </a:r>
            <a:r>
              <a:rPr lang="en-US" altLang="en-US" dirty="0"/>
              <a:t> </a:t>
            </a:r>
            <a:r>
              <a:rPr lang="en-US" altLang="en-US" dirty="0" err="1"/>
              <a:t>grandes</a:t>
            </a:r>
            <a:r>
              <a:rPr lang="en-US" altLang="en-US" dirty="0"/>
              <a:t> </a:t>
            </a:r>
            <a:r>
              <a:rPr lang="en-US" altLang="en-US" dirty="0" err="1"/>
              <a:t>quantidades</a:t>
            </a:r>
            <a:r>
              <a:rPr lang="en-US" altLang="en-US" dirty="0"/>
              <a:t> de dados. </a:t>
            </a:r>
            <a:r>
              <a:rPr lang="en-US" altLang="en-US" dirty="0" err="1"/>
              <a:t>Eles</a:t>
            </a:r>
            <a:r>
              <a:rPr lang="en-US" altLang="en-US" dirty="0"/>
              <a:t> </a:t>
            </a:r>
            <a:r>
              <a:rPr lang="en-US" altLang="en-US" dirty="0" err="1"/>
              <a:t>são</a:t>
            </a:r>
            <a:r>
              <a:rPr lang="en-US" altLang="en-US" dirty="0"/>
              <a:t> </a:t>
            </a:r>
            <a:r>
              <a:rPr lang="en-US" altLang="en-US" dirty="0" err="1"/>
              <a:t>inspirados</a:t>
            </a:r>
            <a:r>
              <a:rPr lang="en-US" altLang="en-US" dirty="0"/>
              <a:t> </a:t>
            </a:r>
            <a:r>
              <a:rPr lang="en-US" altLang="en-US" dirty="0" err="1"/>
              <a:t>pelo</a:t>
            </a:r>
            <a:r>
              <a:rPr lang="en-US" altLang="en-US" dirty="0"/>
              <a:t> </a:t>
            </a:r>
            <a:r>
              <a:rPr lang="en-US" altLang="en-US" dirty="0" err="1"/>
              <a:t>sistema</a:t>
            </a:r>
            <a:r>
              <a:rPr lang="en-US" altLang="en-US" dirty="0"/>
              <a:t> visual </a:t>
            </a:r>
            <a:r>
              <a:rPr lang="en-US" altLang="en-US" dirty="0" err="1"/>
              <a:t>humano</a:t>
            </a:r>
            <a:r>
              <a:rPr lang="en-US" altLang="en-US" dirty="0"/>
              <a:t> e </a:t>
            </a:r>
            <a:r>
              <a:rPr lang="en-US" altLang="en-US" dirty="0" err="1"/>
              <a:t>aprendem</a:t>
            </a:r>
            <a:r>
              <a:rPr lang="en-US" altLang="en-US" dirty="0"/>
              <a:t> </a:t>
            </a:r>
            <a:r>
              <a:rPr lang="en-US" altLang="en-US" dirty="0" err="1"/>
              <a:t>múltiplas</a:t>
            </a:r>
            <a:r>
              <a:rPr lang="en-US" altLang="en-US" dirty="0"/>
              <a:t> </a:t>
            </a:r>
            <a:r>
              <a:rPr lang="en-US" altLang="en-US" dirty="0" err="1"/>
              <a:t>camadas</a:t>
            </a:r>
            <a:r>
              <a:rPr lang="en-US" altLang="en-US" dirty="0"/>
              <a:t> de </a:t>
            </a:r>
            <a:r>
              <a:rPr lang="en-US" altLang="en-US" dirty="0" err="1"/>
              <a:t>transformações</a:t>
            </a:r>
            <a:r>
              <a:rPr lang="en-US" altLang="en-US" dirty="0"/>
              <a:t>, que </a:t>
            </a:r>
            <a:r>
              <a:rPr lang="en-US" altLang="en-US" dirty="0" err="1"/>
              <a:t>são</a:t>
            </a:r>
            <a:r>
              <a:rPr lang="en-US" altLang="en-US" dirty="0"/>
              <a:t> </a:t>
            </a:r>
            <a:r>
              <a:rPr lang="en-US" altLang="en-US" dirty="0" err="1"/>
              <a:t>aplicadas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sobre</a:t>
            </a:r>
            <a:r>
              <a:rPr lang="en-US" altLang="en-US" dirty="0"/>
              <a:t> a </a:t>
            </a:r>
            <a:r>
              <a:rPr lang="en-US" altLang="en-US" dirty="0" err="1"/>
              <a:t>outra</a:t>
            </a:r>
            <a:r>
              <a:rPr lang="en-US" altLang="en-US" dirty="0"/>
              <a:t> para </a:t>
            </a:r>
            <a:r>
              <a:rPr lang="en-US" altLang="en-US" dirty="0" err="1"/>
              <a:t>extrair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representação</a:t>
            </a:r>
            <a:r>
              <a:rPr lang="en-US" altLang="en-US" dirty="0"/>
              <a:t> </a:t>
            </a:r>
            <a:r>
              <a:rPr lang="en-US" altLang="en-US" dirty="0" err="1"/>
              <a:t>progressivamente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sofisticada</a:t>
            </a:r>
            <a:r>
              <a:rPr lang="en-US" altLang="en-US" dirty="0"/>
              <a:t> da entrada.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 err="1"/>
              <a:t>Cada</a:t>
            </a:r>
            <a:r>
              <a:rPr lang="en-US" altLang="en-US" dirty="0"/>
              <a:t> </a:t>
            </a:r>
            <a:r>
              <a:rPr lang="en-US" altLang="en-US" dirty="0" err="1"/>
              <a:t>camada</a:t>
            </a:r>
            <a:r>
              <a:rPr lang="en-US" altLang="en-US" dirty="0"/>
              <a:t> de </a:t>
            </a:r>
            <a:r>
              <a:rPr lang="en-US" altLang="en-US" dirty="0" err="1"/>
              <a:t>uma</a:t>
            </a:r>
            <a:r>
              <a:rPr lang="en-US" altLang="en-US" dirty="0"/>
              <a:t> CNN </a:t>
            </a:r>
            <a:r>
              <a:rPr lang="en-US" altLang="en-US" dirty="0" err="1"/>
              <a:t>recebe</a:t>
            </a:r>
            <a:r>
              <a:rPr lang="en-US" altLang="en-US" dirty="0"/>
              <a:t> um volume 3D de </a:t>
            </a:r>
            <a:r>
              <a:rPr lang="en-US" altLang="en-US" dirty="0" err="1"/>
              <a:t>números</a:t>
            </a:r>
            <a:r>
              <a:rPr lang="en-US" altLang="en-US" dirty="0"/>
              <a:t> e </a:t>
            </a:r>
            <a:r>
              <a:rPr lang="en-US" altLang="en-US" dirty="0" err="1"/>
              <a:t>gera</a:t>
            </a:r>
            <a:r>
              <a:rPr lang="en-US" altLang="en-US" dirty="0"/>
              <a:t> um volume 3D de </a:t>
            </a:r>
            <a:r>
              <a:rPr lang="en-US" altLang="en-US" dirty="0" err="1"/>
              <a:t>números</a:t>
            </a:r>
            <a:r>
              <a:rPr lang="en-US" altLang="en-US" dirty="0"/>
              <a:t>. </a:t>
            </a:r>
            <a:r>
              <a:rPr lang="en-US" altLang="en-US" dirty="0" err="1"/>
              <a:t>Por</a:t>
            </a:r>
            <a:r>
              <a:rPr lang="en-US" altLang="en-US" dirty="0"/>
              <a:t> </a:t>
            </a:r>
            <a:r>
              <a:rPr lang="en-US" altLang="en-US" dirty="0" err="1"/>
              <a:t>exemplo</a:t>
            </a:r>
            <a:r>
              <a:rPr lang="en-US" altLang="en-US" dirty="0"/>
              <a:t>. A </a:t>
            </a:r>
            <a:r>
              <a:rPr lang="en-US" altLang="en-US" dirty="0" err="1"/>
              <a:t>imagem</a:t>
            </a:r>
            <a:r>
              <a:rPr lang="en-US" altLang="en-US" dirty="0"/>
              <a:t> </a:t>
            </a:r>
            <a:r>
              <a:rPr lang="en-US" altLang="en-US" dirty="0" err="1"/>
              <a:t>é</a:t>
            </a:r>
            <a:r>
              <a:rPr lang="en-US" altLang="en-US" dirty="0"/>
              <a:t> um </a:t>
            </a:r>
            <a:r>
              <a:rPr lang="en-US" altLang="en-US" dirty="0" err="1"/>
              <a:t>cubo</a:t>
            </a:r>
            <a:r>
              <a:rPr lang="en-US" altLang="en-US" dirty="0"/>
              <a:t> 224 * 224 * 3 (RGB) e </a:t>
            </a:r>
            <a:r>
              <a:rPr lang="en-US" altLang="en-US" dirty="0" err="1"/>
              <a:t>será</a:t>
            </a:r>
            <a:r>
              <a:rPr lang="en-US" altLang="en-US" dirty="0"/>
              <a:t> </a:t>
            </a:r>
            <a:r>
              <a:rPr lang="en-US" altLang="en-US" dirty="0" err="1"/>
              <a:t>transformada</a:t>
            </a:r>
            <a:r>
              <a:rPr lang="en-US" altLang="en-US" dirty="0"/>
              <a:t> em1 * 1000 </a:t>
            </a:r>
            <a:r>
              <a:rPr lang="en-US" altLang="en-US" dirty="0" err="1"/>
              <a:t>vetores</a:t>
            </a:r>
            <a:r>
              <a:rPr lang="en-US" altLang="en-US" dirty="0"/>
              <a:t> de </a:t>
            </a:r>
            <a:r>
              <a:rPr lang="en-US" altLang="en-US" dirty="0" err="1"/>
              <a:t>probabilidades</a:t>
            </a:r>
            <a:r>
              <a:rPr lang="en-US" altLang="en-US" dirty="0"/>
              <a:t>.</a:t>
            </a: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E00BA5B6-C6C6-3E4B-85EA-71C212F4CC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BFD03A-37CD-4444-9330-A80E5AB0C7C7}" type="slidenum">
              <a:rPr lang="pt-BR" altLang="pt-BR" smtClean="0">
                <a:latin typeface="Calibri" panose="020F0502020204030204" pitchFamily="34" charset="0"/>
              </a:rPr>
              <a:pPr/>
              <a:t>34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569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6B5022FA-B08C-764A-B488-6253A71666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DDA6B6E7-6CC2-C94F-ABE7-4B5A9B92F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 dirty="0"/>
              <a:t>A </a:t>
            </a:r>
            <a:r>
              <a:rPr lang="en-US" altLang="en-US" dirty="0" err="1"/>
              <a:t>camada</a:t>
            </a:r>
            <a:r>
              <a:rPr lang="en-US" altLang="en-US" dirty="0"/>
              <a:t> de </a:t>
            </a:r>
            <a:r>
              <a:rPr lang="en-US" altLang="en-US" dirty="0" err="1"/>
              <a:t>convolução</a:t>
            </a:r>
            <a:r>
              <a:rPr lang="en-US" altLang="en-US" dirty="0"/>
              <a:t> </a:t>
            </a:r>
            <a:r>
              <a:rPr lang="en-US" altLang="en-US" dirty="0" err="1"/>
              <a:t>é</a:t>
            </a:r>
            <a:r>
              <a:rPr lang="en-US" altLang="en-US" dirty="0"/>
              <a:t> um detector de </a:t>
            </a:r>
            <a:r>
              <a:rPr lang="en-US" altLang="en-US" dirty="0" err="1"/>
              <a:t>recursos</a:t>
            </a:r>
            <a:r>
              <a:rPr lang="en-US" altLang="en-US" dirty="0"/>
              <a:t> que </a:t>
            </a:r>
            <a:r>
              <a:rPr lang="en-US" altLang="en-US" dirty="0" err="1"/>
              <a:t>aprende</a:t>
            </a:r>
            <a:r>
              <a:rPr lang="en-US" altLang="en-US" dirty="0"/>
              <a:t> </a:t>
            </a:r>
            <a:r>
              <a:rPr lang="en-US" altLang="en-US" dirty="0" err="1"/>
              <a:t>automaticamente</a:t>
            </a:r>
            <a:r>
              <a:rPr lang="en-US" altLang="en-US" dirty="0"/>
              <a:t> a </a:t>
            </a:r>
            <a:r>
              <a:rPr lang="en-US" altLang="en-US" dirty="0" err="1"/>
              <a:t>filtrar</a:t>
            </a:r>
            <a:r>
              <a:rPr lang="en-US" altLang="en-US" dirty="0"/>
              <a:t> as </a:t>
            </a:r>
            <a:r>
              <a:rPr lang="en-US" altLang="en-US" dirty="0" err="1"/>
              <a:t>informações</a:t>
            </a:r>
            <a:r>
              <a:rPr lang="en-US" altLang="en-US" dirty="0"/>
              <a:t> </a:t>
            </a:r>
            <a:r>
              <a:rPr lang="en-US" altLang="en-US" dirty="0" err="1"/>
              <a:t>não</a:t>
            </a:r>
            <a:r>
              <a:rPr lang="en-US" altLang="en-US" dirty="0"/>
              <a:t> </a:t>
            </a:r>
            <a:r>
              <a:rPr lang="en-US" altLang="en-US" dirty="0" err="1"/>
              <a:t>necessárias</a:t>
            </a:r>
            <a:r>
              <a:rPr lang="en-US" altLang="en-US" dirty="0"/>
              <a:t> de </a:t>
            </a:r>
            <a:r>
              <a:rPr lang="en-US" altLang="en-US" dirty="0" err="1"/>
              <a:t>uma</a:t>
            </a:r>
            <a:r>
              <a:rPr lang="en-US" altLang="en-US" dirty="0"/>
              <a:t> entrada </a:t>
            </a:r>
            <a:r>
              <a:rPr lang="en-US" altLang="en-US" dirty="0" err="1"/>
              <a:t>usando</a:t>
            </a:r>
            <a:r>
              <a:rPr lang="en-US" altLang="en-US" dirty="0"/>
              <a:t> o kernel de </a:t>
            </a:r>
            <a:r>
              <a:rPr lang="en-US" altLang="en-US" dirty="0" err="1"/>
              <a:t>convolução</a:t>
            </a:r>
            <a:r>
              <a:rPr lang="en-US" altLang="en-US" dirty="0"/>
              <a:t>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/>
              <a:t>As </a:t>
            </a:r>
            <a:r>
              <a:rPr lang="en-US" altLang="en-US" dirty="0" err="1"/>
              <a:t>camadas</a:t>
            </a:r>
            <a:r>
              <a:rPr lang="en-US" altLang="en-US" dirty="0"/>
              <a:t> de </a:t>
            </a:r>
            <a:r>
              <a:rPr lang="en-US" altLang="en-US" dirty="0" err="1"/>
              <a:t>agrupamento</a:t>
            </a:r>
            <a:r>
              <a:rPr lang="en-US" altLang="en-US" dirty="0"/>
              <a:t> </a:t>
            </a:r>
            <a:r>
              <a:rPr lang="en-US" altLang="en-US" dirty="0" err="1"/>
              <a:t>calculam</a:t>
            </a:r>
            <a:r>
              <a:rPr lang="en-US" altLang="en-US" dirty="0"/>
              <a:t> o valor </a:t>
            </a:r>
            <a:r>
              <a:rPr lang="en-US" altLang="en-US" dirty="0" err="1"/>
              <a:t>máximo</a:t>
            </a:r>
            <a:r>
              <a:rPr lang="en-US" altLang="en-US" dirty="0"/>
              <a:t> </a:t>
            </a:r>
            <a:r>
              <a:rPr lang="en-US" altLang="en-US" dirty="0" err="1"/>
              <a:t>ou</a:t>
            </a:r>
            <a:r>
              <a:rPr lang="en-US" altLang="en-US" dirty="0"/>
              <a:t> </a:t>
            </a:r>
            <a:r>
              <a:rPr lang="en-US" altLang="en-US" dirty="0" err="1"/>
              <a:t>médio</a:t>
            </a:r>
            <a:r>
              <a:rPr lang="en-US" altLang="en-US" dirty="0"/>
              <a:t> de um </a:t>
            </a:r>
            <a:r>
              <a:rPr lang="en-US" altLang="en-US" dirty="0" err="1"/>
              <a:t>recurso</a:t>
            </a:r>
            <a:r>
              <a:rPr lang="en-US" altLang="en-US" dirty="0"/>
              <a:t> </a:t>
            </a:r>
            <a:r>
              <a:rPr lang="en-US" altLang="en-US" dirty="0" err="1"/>
              <a:t>específico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região</a:t>
            </a:r>
            <a:r>
              <a:rPr lang="en-US" altLang="en-US" dirty="0"/>
              <a:t> dos dados de entrada (</a:t>
            </a:r>
            <a:r>
              <a:rPr lang="en-US" altLang="en-US" dirty="0" err="1"/>
              <a:t>redução</a:t>
            </a:r>
            <a:r>
              <a:rPr lang="en-US" altLang="en-US" dirty="0"/>
              <a:t> de </a:t>
            </a:r>
            <a:r>
              <a:rPr lang="en-US" altLang="en-US" dirty="0" err="1"/>
              <a:t>tamanho</a:t>
            </a:r>
            <a:r>
              <a:rPr lang="en-US" altLang="en-US" dirty="0"/>
              <a:t> das imagens de entrada).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 err="1"/>
              <a:t>Também</a:t>
            </a:r>
            <a:r>
              <a:rPr lang="en-US" altLang="en-US" dirty="0"/>
              <a:t> </a:t>
            </a:r>
            <a:r>
              <a:rPr lang="en-US" altLang="en-US" dirty="0" err="1"/>
              <a:t>ajuda</a:t>
            </a:r>
            <a:r>
              <a:rPr lang="en-US" altLang="en-US" dirty="0"/>
              <a:t> a </a:t>
            </a:r>
            <a:r>
              <a:rPr lang="en-US" altLang="en-US" dirty="0" err="1"/>
              <a:t>detectar</a:t>
            </a:r>
            <a:r>
              <a:rPr lang="en-US" altLang="en-US" dirty="0"/>
              <a:t> </a:t>
            </a:r>
            <a:r>
              <a:rPr lang="en-US" altLang="en-US" dirty="0" err="1"/>
              <a:t>objetos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alguns</a:t>
            </a:r>
            <a:r>
              <a:rPr lang="en-US" altLang="en-US" dirty="0"/>
              <a:t> </a:t>
            </a:r>
            <a:r>
              <a:rPr lang="en-US" altLang="en-US" dirty="0" err="1"/>
              <a:t>locais</a:t>
            </a:r>
            <a:r>
              <a:rPr lang="en-US" altLang="en-US" dirty="0"/>
              <a:t> </a:t>
            </a:r>
            <a:r>
              <a:rPr lang="en-US" altLang="en-US" dirty="0" err="1"/>
              <a:t>incomuns</a:t>
            </a:r>
            <a:r>
              <a:rPr lang="en-US" altLang="en-US" dirty="0"/>
              <a:t> e </a:t>
            </a:r>
            <a:r>
              <a:rPr lang="en-US" altLang="en-US" dirty="0" err="1"/>
              <a:t>reduz</a:t>
            </a:r>
            <a:r>
              <a:rPr lang="en-US" altLang="en-US" dirty="0"/>
              <a:t> o </a:t>
            </a:r>
            <a:r>
              <a:rPr lang="en-US" altLang="en-US" dirty="0" err="1"/>
              <a:t>tamanho</a:t>
            </a:r>
            <a:r>
              <a:rPr lang="en-US" altLang="en-US" dirty="0"/>
              <a:t> da </a:t>
            </a:r>
            <a:r>
              <a:rPr lang="en-US" altLang="en-US" dirty="0" err="1"/>
              <a:t>memória</a:t>
            </a:r>
            <a:r>
              <a:rPr lang="en-US" altLang="en-US" dirty="0"/>
              <a:t>.</a:t>
            </a: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617D8086-0AC9-ED44-B5F0-46F0D6301F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FC5D50D-96E9-8E48-BE38-C594D66091E2}" type="slidenum">
              <a:rPr lang="pt-BR" altLang="pt-BR" smtClean="0">
                <a:latin typeface="Calibri" panose="020F0502020204030204" pitchFamily="34" charset="0"/>
              </a:rPr>
              <a:pPr/>
              <a:t>35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5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02D810A1-669A-0E44-BB77-25CCCCFDA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BC57097E-D1CC-224D-BC02-C97B081BDA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/>
              <a:t>O </a:t>
            </a:r>
            <a:r>
              <a:rPr lang="en-US" altLang="en-US" dirty="0" err="1"/>
              <a:t>estado</a:t>
            </a:r>
            <a:r>
              <a:rPr lang="en-US" altLang="en-US" dirty="0"/>
              <a:t> da arte </a:t>
            </a:r>
            <a:r>
              <a:rPr lang="en-US" altLang="en-US" dirty="0" err="1"/>
              <a:t>resulta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predição</a:t>
            </a:r>
            <a:r>
              <a:rPr lang="en-US" altLang="en-US" dirty="0"/>
              <a:t> de </a:t>
            </a:r>
            <a:r>
              <a:rPr lang="en-US" altLang="en-US" dirty="0" err="1"/>
              <a:t>séries</a:t>
            </a:r>
            <a:r>
              <a:rPr lang="en-US" altLang="en-US" dirty="0"/>
              <a:t> </a:t>
            </a:r>
            <a:r>
              <a:rPr lang="en-US" altLang="en-US" dirty="0" err="1"/>
              <a:t>temporais</a:t>
            </a:r>
            <a:r>
              <a:rPr lang="en-US" altLang="en-US" dirty="0"/>
              <a:t>, </a:t>
            </a:r>
            <a:r>
              <a:rPr lang="en-US" altLang="en-US" dirty="0" err="1"/>
              <a:t>robótica</a:t>
            </a:r>
            <a:r>
              <a:rPr lang="en-US" altLang="en-US" dirty="0"/>
              <a:t> </a:t>
            </a:r>
            <a:r>
              <a:rPr lang="en-US" altLang="en-US" dirty="0" err="1"/>
              <a:t>adaptativa</a:t>
            </a:r>
            <a:r>
              <a:rPr lang="en-US" altLang="en-US" dirty="0"/>
              <a:t>, </a:t>
            </a:r>
            <a:r>
              <a:rPr lang="en-US" altLang="en-US" dirty="0" err="1"/>
              <a:t>reconhecimento</a:t>
            </a:r>
            <a:r>
              <a:rPr lang="en-US" altLang="en-US" dirty="0"/>
              <a:t> de </a:t>
            </a:r>
            <a:r>
              <a:rPr lang="en-US" altLang="en-US" dirty="0" err="1"/>
              <a:t>caligrafia</a:t>
            </a:r>
            <a:r>
              <a:rPr lang="en-US" altLang="en-US" dirty="0"/>
              <a:t>, </a:t>
            </a:r>
            <a:r>
              <a:rPr lang="en-US" altLang="en-US" dirty="0" err="1"/>
              <a:t>classificação</a:t>
            </a:r>
            <a:r>
              <a:rPr lang="en-US" altLang="en-US" dirty="0"/>
              <a:t> de </a:t>
            </a:r>
            <a:r>
              <a:rPr lang="en-US" altLang="en-US" dirty="0" err="1"/>
              <a:t>imagem</a:t>
            </a:r>
            <a:r>
              <a:rPr lang="en-US" altLang="en-US" dirty="0"/>
              <a:t>, </a:t>
            </a:r>
            <a:r>
              <a:rPr lang="en-US" altLang="en-US" dirty="0" err="1"/>
              <a:t>reconhecimento</a:t>
            </a:r>
            <a:r>
              <a:rPr lang="en-US" altLang="en-US" dirty="0"/>
              <a:t> de </a:t>
            </a:r>
            <a:r>
              <a:rPr lang="en-US" altLang="en-US" dirty="0" err="1"/>
              <a:t>fala</a:t>
            </a:r>
            <a:r>
              <a:rPr lang="en-US" altLang="en-US" dirty="0"/>
              <a:t>, </a:t>
            </a:r>
            <a:r>
              <a:rPr lang="en-US" altLang="en-US" dirty="0" err="1"/>
              <a:t>predição</a:t>
            </a:r>
            <a:r>
              <a:rPr lang="en-US" altLang="en-US" dirty="0"/>
              <a:t> de </a:t>
            </a:r>
            <a:r>
              <a:rPr lang="en-US" altLang="en-US" dirty="0" err="1"/>
              <a:t>mercado</a:t>
            </a:r>
            <a:r>
              <a:rPr lang="en-US" altLang="en-US" dirty="0"/>
              <a:t> de </a:t>
            </a:r>
            <a:r>
              <a:rPr lang="en-US" altLang="en-US" dirty="0" err="1"/>
              <a:t>ações</a:t>
            </a:r>
            <a:r>
              <a:rPr lang="en-US" altLang="en-US" dirty="0"/>
              <a:t> e outros </a:t>
            </a:r>
            <a:r>
              <a:rPr lang="en-US" altLang="en-US" dirty="0" err="1"/>
              <a:t>problemas</a:t>
            </a:r>
            <a:r>
              <a:rPr lang="en-US" altLang="en-US" dirty="0"/>
              <a:t> de </a:t>
            </a:r>
            <a:r>
              <a:rPr lang="en-US" altLang="en-US" dirty="0" err="1"/>
              <a:t>aprendizado</a:t>
            </a:r>
            <a:r>
              <a:rPr lang="en-US" altLang="en-US" dirty="0"/>
              <a:t> de </a:t>
            </a:r>
            <a:r>
              <a:rPr lang="en-US" altLang="en-US" dirty="0" err="1"/>
              <a:t>seqüência</a:t>
            </a:r>
            <a:r>
              <a:rPr lang="en-US" altLang="en-US" dirty="0"/>
              <a:t>. </a:t>
            </a:r>
            <a:r>
              <a:rPr lang="en-US" altLang="en-US" dirty="0" err="1"/>
              <a:t>Tudo</a:t>
            </a:r>
            <a:r>
              <a:rPr lang="en-US" altLang="en-US" dirty="0"/>
              <a:t> </a:t>
            </a:r>
            <a:r>
              <a:rPr lang="en-US" altLang="en-US" dirty="0" err="1"/>
              <a:t>pode</a:t>
            </a:r>
            <a:r>
              <a:rPr lang="en-US" altLang="en-US" dirty="0"/>
              <a:t> </a:t>
            </a:r>
            <a:r>
              <a:rPr lang="en-US" altLang="en-US" dirty="0" err="1"/>
              <a:t>ser</a:t>
            </a:r>
            <a:r>
              <a:rPr lang="en-US" altLang="en-US" dirty="0"/>
              <a:t> </a:t>
            </a:r>
            <a:r>
              <a:rPr lang="en-US" altLang="en-US" dirty="0" err="1"/>
              <a:t>processado</a:t>
            </a:r>
            <a:r>
              <a:rPr lang="en-US" altLang="en-US" dirty="0"/>
              <a:t> </a:t>
            </a:r>
            <a:r>
              <a:rPr lang="en-US" altLang="en-US" dirty="0" err="1"/>
              <a:t>seqüencialmente</a:t>
            </a:r>
            <a:r>
              <a:rPr lang="en-US" altLang="en-US" dirty="0"/>
              <a:t>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endParaRPr lang="en-US" altLang="en-US" dirty="0"/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4C2792F0-7A04-ED4E-9F2F-E543877C2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8AE620-5112-744A-9C58-40240A5BD3F8}" type="slidenum">
              <a:rPr lang="pt-BR" altLang="pt-BR" smtClean="0">
                <a:latin typeface="Calibri" panose="020F0502020204030204" pitchFamily="34" charset="0"/>
              </a:rPr>
              <a:pPr/>
              <a:t>36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89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8D977D38-3825-DD49-ADC0-023438C5F8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18AA9BF2-F838-FD44-9931-AF0BDBBA2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/>
              <a:t>As </a:t>
            </a:r>
            <a:r>
              <a:rPr lang="en-US" altLang="en-US" dirty="0" err="1"/>
              <a:t>unidades</a:t>
            </a:r>
            <a:r>
              <a:rPr lang="en-US" altLang="en-US" dirty="0"/>
              <a:t> LSTM </a:t>
            </a:r>
            <a:r>
              <a:rPr lang="en-US" altLang="en-US" dirty="0" err="1"/>
              <a:t>fornecem</a:t>
            </a:r>
            <a:r>
              <a:rPr lang="en-US" altLang="en-US" dirty="0"/>
              <a:t> </a:t>
            </a:r>
            <a:r>
              <a:rPr lang="en-US" altLang="en-US" dirty="0" err="1"/>
              <a:t>às</a:t>
            </a:r>
            <a:r>
              <a:rPr lang="en-US" altLang="en-US" dirty="0"/>
              <a:t> </a:t>
            </a:r>
            <a:r>
              <a:rPr lang="en-US" altLang="en-US" dirty="0" err="1"/>
              <a:t>células</a:t>
            </a:r>
            <a:r>
              <a:rPr lang="en-US" altLang="en-US" dirty="0"/>
              <a:t> de </a:t>
            </a:r>
            <a:r>
              <a:rPr lang="en-US" altLang="en-US" dirty="0" err="1"/>
              <a:t>memória</a:t>
            </a:r>
            <a:r>
              <a:rPr lang="en-US" altLang="en-US" dirty="0"/>
              <a:t> da </a:t>
            </a:r>
            <a:r>
              <a:rPr lang="en-US" altLang="en-US" dirty="0" err="1"/>
              <a:t>rede</a:t>
            </a:r>
            <a:r>
              <a:rPr lang="en-US" altLang="en-US" dirty="0"/>
              <a:t> </a:t>
            </a:r>
            <a:r>
              <a:rPr lang="en-US" altLang="en-US" dirty="0" err="1"/>
              <a:t>operações</a:t>
            </a:r>
            <a:r>
              <a:rPr lang="en-US" altLang="en-US" dirty="0"/>
              <a:t> de </a:t>
            </a:r>
            <a:r>
              <a:rPr lang="en-US" altLang="en-US" dirty="0" err="1"/>
              <a:t>leitura</a:t>
            </a:r>
            <a:r>
              <a:rPr lang="en-US" altLang="en-US" dirty="0"/>
              <a:t>, </a:t>
            </a:r>
            <a:r>
              <a:rPr lang="en-US" altLang="en-US" dirty="0" err="1"/>
              <a:t>gravação</a:t>
            </a:r>
            <a:r>
              <a:rPr lang="en-US" altLang="en-US" dirty="0"/>
              <a:t> e </a:t>
            </a:r>
            <a:r>
              <a:rPr lang="en-US" altLang="en-US" dirty="0" err="1"/>
              <a:t>redefinição</a:t>
            </a:r>
            <a:r>
              <a:rPr lang="en-US" altLang="en-US" dirty="0"/>
              <a:t>. Durante o </a:t>
            </a:r>
            <a:r>
              <a:rPr lang="en-US" altLang="en-US" dirty="0" err="1"/>
              <a:t>treinamento</a:t>
            </a:r>
            <a:r>
              <a:rPr lang="en-US" altLang="en-US" dirty="0"/>
              <a:t>, a </a:t>
            </a:r>
            <a:r>
              <a:rPr lang="en-US" altLang="en-US" dirty="0" err="1"/>
              <a:t>rede</a:t>
            </a:r>
            <a:r>
              <a:rPr lang="en-US" altLang="en-US" dirty="0"/>
              <a:t> </a:t>
            </a:r>
            <a:r>
              <a:rPr lang="en-US" altLang="en-US" dirty="0" err="1"/>
              <a:t>pode</a:t>
            </a:r>
            <a:r>
              <a:rPr lang="en-US" altLang="en-US" dirty="0"/>
              <a:t> </a:t>
            </a:r>
            <a:r>
              <a:rPr lang="en-US" altLang="en-US" dirty="0" err="1"/>
              <a:t>aprender</a:t>
            </a:r>
            <a:r>
              <a:rPr lang="en-US" altLang="en-US" dirty="0"/>
              <a:t> </a:t>
            </a:r>
            <a:r>
              <a:rPr lang="en-US" altLang="en-US" dirty="0" err="1"/>
              <a:t>quando</a:t>
            </a:r>
            <a:r>
              <a:rPr lang="en-US" altLang="en-US" dirty="0"/>
              <a:t> </a:t>
            </a:r>
            <a:r>
              <a:rPr lang="en-US" altLang="en-US" dirty="0" err="1"/>
              <a:t>deve</a:t>
            </a:r>
            <a:r>
              <a:rPr lang="en-US" altLang="en-US" dirty="0"/>
              <a:t> se </a:t>
            </a:r>
            <a:r>
              <a:rPr lang="en-US" altLang="en-US" dirty="0" err="1"/>
              <a:t>lembrar</a:t>
            </a:r>
            <a:r>
              <a:rPr lang="en-US" altLang="en-US" dirty="0"/>
              <a:t> dos dados e </a:t>
            </a:r>
            <a:r>
              <a:rPr lang="en-US" altLang="en-US" dirty="0" err="1"/>
              <a:t>quando</a:t>
            </a:r>
            <a:r>
              <a:rPr lang="en-US" altLang="en-US" dirty="0"/>
              <a:t> </a:t>
            </a:r>
            <a:r>
              <a:rPr lang="en-US" altLang="en-US" dirty="0" err="1"/>
              <a:t>deve</a:t>
            </a:r>
            <a:r>
              <a:rPr lang="en-US" altLang="en-US" dirty="0"/>
              <a:t> </a:t>
            </a:r>
            <a:r>
              <a:rPr lang="en-US" altLang="en-US" dirty="0" err="1"/>
              <a:t>descartá-los</a:t>
            </a:r>
            <a:r>
              <a:rPr lang="en-US" altLang="en-US" dirty="0"/>
              <a:t>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 err="1"/>
              <a:t>Adequado</a:t>
            </a:r>
            <a:r>
              <a:rPr lang="en-US" altLang="en-US" dirty="0"/>
              <a:t> para </a:t>
            </a:r>
            <a:r>
              <a:rPr lang="en-US" altLang="en-US" dirty="0" err="1"/>
              <a:t>aprender</a:t>
            </a:r>
            <a:r>
              <a:rPr lang="en-US" altLang="en-US" dirty="0"/>
              <a:t> com a </a:t>
            </a:r>
            <a:r>
              <a:rPr lang="en-US" altLang="en-US" dirty="0" err="1"/>
              <a:t>experiência</a:t>
            </a:r>
            <a:r>
              <a:rPr lang="en-US" altLang="en-US" dirty="0"/>
              <a:t> para </a:t>
            </a:r>
            <a:r>
              <a:rPr lang="en-US" altLang="en-US" dirty="0" err="1"/>
              <a:t>classificar</a:t>
            </a:r>
            <a:r>
              <a:rPr lang="en-US" altLang="en-US" dirty="0"/>
              <a:t>, </a:t>
            </a:r>
            <a:r>
              <a:rPr lang="en-US" altLang="en-US" dirty="0" err="1"/>
              <a:t>processar</a:t>
            </a:r>
            <a:r>
              <a:rPr lang="en-US" altLang="en-US" dirty="0"/>
              <a:t> e </a:t>
            </a:r>
            <a:r>
              <a:rPr lang="en-US" altLang="en-US" dirty="0" err="1"/>
              <a:t>prever</a:t>
            </a:r>
            <a:r>
              <a:rPr lang="en-US" altLang="en-US" dirty="0"/>
              <a:t> </a:t>
            </a:r>
            <a:r>
              <a:rPr lang="en-US" altLang="en-US" dirty="0" err="1"/>
              <a:t>séries</a:t>
            </a:r>
            <a:r>
              <a:rPr lang="en-US" altLang="en-US" dirty="0"/>
              <a:t> </a:t>
            </a:r>
            <a:r>
              <a:rPr lang="en-US" altLang="en-US" dirty="0" err="1"/>
              <a:t>temporais</a:t>
            </a:r>
            <a:r>
              <a:rPr lang="en-US" altLang="en-US" dirty="0"/>
              <a:t> </a:t>
            </a:r>
            <a:r>
              <a:rPr lang="en-US" altLang="en-US" dirty="0" err="1"/>
              <a:t>quando</a:t>
            </a:r>
            <a:r>
              <a:rPr lang="en-US" altLang="en-US" dirty="0"/>
              <a:t> </a:t>
            </a:r>
            <a:r>
              <a:rPr lang="en-US" altLang="en-US" dirty="0" err="1"/>
              <a:t>há</a:t>
            </a:r>
            <a:r>
              <a:rPr lang="en-US" altLang="en-US" dirty="0"/>
              <a:t> </a:t>
            </a:r>
            <a:r>
              <a:rPr lang="en-US" altLang="en-US" dirty="0" err="1"/>
              <a:t>muito</a:t>
            </a:r>
            <a:r>
              <a:rPr lang="en-US" altLang="en-US" dirty="0"/>
              <a:t> </a:t>
            </a:r>
            <a:r>
              <a:rPr lang="en-US" altLang="en-US" dirty="0" err="1"/>
              <a:t>longo</a:t>
            </a:r>
            <a:r>
              <a:rPr lang="en-US" altLang="en-US" dirty="0"/>
              <a:t> tempo de </a:t>
            </a:r>
            <a:r>
              <a:rPr lang="en-US" altLang="en-US" dirty="0" err="1"/>
              <a:t>atraso</a:t>
            </a:r>
            <a:r>
              <a:rPr lang="en-US" altLang="en-US" dirty="0"/>
              <a:t> entre </a:t>
            </a:r>
            <a:r>
              <a:rPr lang="en-US" altLang="en-US" dirty="0" err="1"/>
              <a:t>os</a:t>
            </a:r>
            <a:r>
              <a:rPr lang="en-US" altLang="en-US" dirty="0"/>
              <a:t> </a:t>
            </a:r>
            <a:r>
              <a:rPr lang="en-US" altLang="en-US" dirty="0" err="1"/>
              <a:t>eventos</a:t>
            </a:r>
            <a:r>
              <a:rPr lang="en-US" altLang="en-US" dirty="0"/>
              <a:t> </a:t>
            </a:r>
            <a:r>
              <a:rPr lang="en-US" altLang="en-US" dirty="0" err="1"/>
              <a:t>importantes</a:t>
            </a:r>
            <a:r>
              <a:rPr lang="en-US" altLang="en-US" dirty="0"/>
              <a:t>.</a:t>
            </a: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907BBABA-C7FA-734D-ABAF-A3E0038D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2CF056C-57D1-0149-9613-11E7E4E15227}" type="slidenum">
              <a:rPr lang="pt-BR" altLang="pt-BR" smtClean="0">
                <a:latin typeface="Calibri" panose="020F0502020204030204" pitchFamily="34" charset="0"/>
              </a:rPr>
              <a:pPr/>
              <a:t>37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792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2231386D-E7E4-064D-8E51-D887830DF8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E9206159-6529-A54C-93D7-92E599E3F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O Gerador de legenda de imagem neural gera legendas de linguagem natural apropriadas apenas com base nos pixels, combinando uma CNN de visão e um RNN gerador de linguagem.</a:t>
            </a: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D2EE3D90-8871-7A4D-89C5-6AA6E99DB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3FEB7A-269A-9548-8E48-EC80278E5D95}" type="slidenum">
              <a:rPr lang="pt-BR" altLang="pt-BR" smtClean="0">
                <a:latin typeface="Calibri" panose="020F0502020204030204" pitchFamily="34" charset="0"/>
              </a:rPr>
              <a:pPr/>
              <a:t>38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35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>
            <a:extLst>
              <a:ext uri="{FF2B5EF4-FFF2-40B4-BE49-F238E27FC236}">
                <a16:creationId xmlns:a16="http://schemas.microsoft.com/office/drawing/2014/main" id="{72CDDD99-9344-7346-9533-70F7FCA3F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0" name="Notes Placeholder 2">
            <a:extLst>
              <a:ext uri="{FF2B5EF4-FFF2-40B4-BE49-F238E27FC236}">
                <a16:creationId xmlns:a16="http://schemas.microsoft.com/office/drawing/2014/main" id="{36CE3933-3DE4-974A-9F32-027772A03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Embeddings são usados para transformar dados textuais (palavras, frases, parágrafos) em representações vetoriais de alta dimensão e agrupá-los com dados semanticamente semelhantes em um espaço vetorial. Assim, o computador pode detectar semelhanças matematicamente.</a:t>
            </a:r>
          </a:p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94211" name="Slide Number Placeholder 3">
            <a:extLst>
              <a:ext uri="{FF2B5EF4-FFF2-40B4-BE49-F238E27FC236}">
                <a16:creationId xmlns:a16="http://schemas.microsoft.com/office/drawing/2014/main" id="{EFCA4688-A3FB-C845-B9E7-F2478776FB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37AFBA-F385-3745-B099-EC5CD0CC8B6C}" type="slidenum">
              <a:rPr lang="pt-BR" altLang="pt-BR" smtClean="0">
                <a:latin typeface="Calibri" panose="020F0502020204030204" pitchFamily="34" charset="0"/>
              </a:rPr>
              <a:pPr/>
              <a:t>39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1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>
            <a:extLst>
              <a:ext uri="{FF2B5EF4-FFF2-40B4-BE49-F238E27FC236}">
                <a16:creationId xmlns:a16="http://schemas.microsoft.com/office/drawing/2014/main" id="{E1DD55C9-D741-A04B-A7C0-545666F0F6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4" name="Notes Placeholder 2">
            <a:extLst>
              <a:ext uri="{FF2B5EF4-FFF2-40B4-BE49-F238E27FC236}">
                <a16:creationId xmlns:a16="http://schemas.microsoft.com/office/drawing/2014/main" id="{DD53BE0B-D5D1-034E-A444-E17B7A9EC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100355" name="Slide Number Placeholder 3">
            <a:extLst>
              <a:ext uri="{FF2B5EF4-FFF2-40B4-BE49-F238E27FC236}">
                <a16:creationId xmlns:a16="http://schemas.microsoft.com/office/drawing/2014/main" id="{F48191D3-D4C6-E64C-A045-D1A1C5491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3D4658-79B8-354B-9C63-30AFBEEF5419}" type="slidenum">
              <a:rPr lang="pt-BR" altLang="pt-BR" smtClean="0">
                <a:latin typeface="Calibri" panose="020F0502020204030204" pitchFamily="34" charset="0"/>
              </a:rPr>
              <a:pPr/>
              <a:t>40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04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>
            <a:extLst>
              <a:ext uri="{FF2B5EF4-FFF2-40B4-BE49-F238E27FC236}">
                <a16:creationId xmlns:a16="http://schemas.microsoft.com/office/drawing/2014/main" id="{4C045B4E-1600-F94E-B265-28B45AAC7E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>
            <a:extLst>
              <a:ext uri="{FF2B5EF4-FFF2-40B4-BE49-F238E27FC236}">
                <a16:creationId xmlns:a16="http://schemas.microsoft.com/office/drawing/2014/main" id="{79B25227-0209-BD47-8998-2B6DA40F3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222222"/>
                </a:solidFill>
                <a:latin typeface="Arial" panose="020B0604020202020204" pitchFamily="34" charset="0"/>
              </a:rPr>
              <a:t>Esse tipo de computação pode fornecer o processo de solução de problemas mais criativo e paralelizado de acordo com as leis conhecidas da física.</a:t>
            </a:r>
            <a:br>
              <a:rPr lang="en-US" altLang="en-US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altLang="en-US"/>
          </a:p>
        </p:txBody>
      </p:sp>
      <p:sp>
        <p:nvSpPr>
          <p:cNvPr id="101379" name="Slide Number Placeholder 3">
            <a:extLst>
              <a:ext uri="{FF2B5EF4-FFF2-40B4-BE49-F238E27FC236}">
                <a16:creationId xmlns:a16="http://schemas.microsoft.com/office/drawing/2014/main" id="{9F8AE2CD-41D5-254C-B04B-B390BD4BC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F4F3BF-F7CD-D740-B80F-80475A42C1DF}" type="slidenum">
              <a:rPr lang="pt-BR" altLang="pt-BR" smtClean="0">
                <a:latin typeface="Calibri" panose="020F0502020204030204" pitchFamily="34" charset="0"/>
              </a:rPr>
              <a:pPr/>
              <a:t>42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0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82BD9998-0006-FB4B-BE84-3D5EC726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603F0934-C299-684A-9066-1389A15E4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102403" name="Slide Number Placeholder 3">
            <a:extLst>
              <a:ext uri="{FF2B5EF4-FFF2-40B4-BE49-F238E27FC236}">
                <a16:creationId xmlns:a16="http://schemas.microsoft.com/office/drawing/2014/main" id="{D1170CAE-DBDA-3A41-87C6-8B377A3ED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460B70-E96E-4041-A070-B142C8DB2BA7}" type="slidenum">
              <a:rPr lang="pt-BR" altLang="pt-BR" smtClean="0">
                <a:latin typeface="Calibri" panose="020F0502020204030204" pitchFamily="34" charset="0"/>
              </a:rPr>
              <a:pPr/>
              <a:t>44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93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>
            <a:extLst>
              <a:ext uri="{FF2B5EF4-FFF2-40B4-BE49-F238E27FC236}">
                <a16:creationId xmlns:a16="http://schemas.microsoft.com/office/drawing/2014/main" id="{26F2E359-7A38-F84E-957F-6E1D15C6E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6" name="Notes Placeholder 2">
            <a:extLst>
              <a:ext uri="{FF2B5EF4-FFF2-40B4-BE49-F238E27FC236}">
                <a16:creationId xmlns:a16="http://schemas.microsoft.com/office/drawing/2014/main" id="{55F45160-ACD6-3C47-B0F0-7F711CDC1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Machines that learn to represent the world from experience.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Deep Learning is no magic! Just statistics in a black box, butexceptional effective at learning patterns.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We haven’t figured out creativity and human-empathy.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Transitioning from research to consumer products. Will make thetools you use every day work better, faster and smarter.</a:t>
            </a:r>
          </a:p>
        </p:txBody>
      </p:sp>
      <p:sp>
        <p:nvSpPr>
          <p:cNvPr id="103427" name="Slide Number Placeholder 3">
            <a:extLst>
              <a:ext uri="{FF2B5EF4-FFF2-40B4-BE49-F238E27FC236}">
                <a16:creationId xmlns:a16="http://schemas.microsoft.com/office/drawing/2014/main" id="{C012A862-3C67-A443-9482-AE09DD479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77031A-D336-DF48-9F41-7D7BA10A8741}" type="slidenum">
              <a:rPr lang="pt-BR" altLang="pt-BR" smtClean="0">
                <a:latin typeface="Calibri" panose="020F0502020204030204" pitchFamily="34" charset="0"/>
              </a:rPr>
              <a:pPr/>
              <a:t>45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9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>
            <a:extLst>
              <a:ext uri="{FF2B5EF4-FFF2-40B4-BE49-F238E27FC236}">
                <a16:creationId xmlns:a16="http://schemas.microsoft.com/office/drawing/2014/main" id="{DDEFF40A-8AD1-0A4D-9FB8-A13CF3AC8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8" name="Notes Placeholder 2">
            <a:extLst>
              <a:ext uri="{FF2B5EF4-FFF2-40B4-BE49-F238E27FC236}">
                <a16:creationId xmlns:a16="http://schemas.microsoft.com/office/drawing/2014/main" id="{9C05F85A-0EE4-A24D-8A02-8AA41ABEB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5779" name="Slide Number Placeholder 3">
            <a:extLst>
              <a:ext uri="{FF2B5EF4-FFF2-40B4-BE49-F238E27FC236}">
                <a16:creationId xmlns:a16="http://schemas.microsoft.com/office/drawing/2014/main" id="{8ABC8742-8139-DF46-A832-C213687D7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BB8AE5F-29A3-E44E-81AA-62DA9B75DC0C}" type="slidenum">
              <a:rPr lang="pt-BR" altLang="pt-BR" smtClean="0">
                <a:latin typeface="Calibri" panose="020F0502020204030204" pitchFamily="34" charset="0"/>
              </a:rPr>
              <a:pPr/>
              <a:t>25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31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val="1104774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86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795B1E8A-F785-5F40-AC66-E043C734A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396394E6-F7D1-0F4A-9912-D42CDD289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 dirty="0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0D36842-D5CE-CD4F-AB48-257A634B5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AC8CEF-6105-FB48-B04B-D20CA0A8D296}" type="slidenum">
              <a:rPr lang="pt-BR" altLang="pt-BR" smtClean="0">
                <a:latin typeface="Calibri" panose="020F0502020204030204" pitchFamily="34" charset="0"/>
              </a:rPr>
              <a:pPr/>
              <a:t>26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84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>
            <a:extLst>
              <a:ext uri="{FF2B5EF4-FFF2-40B4-BE49-F238E27FC236}">
                <a16:creationId xmlns:a16="http://schemas.microsoft.com/office/drawing/2014/main" id="{4C8EBA44-DD8D-494F-84A8-A4D97C32B6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6" name="Notes Placeholder 2">
            <a:extLst>
              <a:ext uri="{FF2B5EF4-FFF2-40B4-BE49-F238E27FC236}">
                <a16:creationId xmlns:a16="http://schemas.microsoft.com/office/drawing/2014/main" id="{3A08D5E7-2455-1A40-92B1-7A7D57B70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 dirty="0" err="1"/>
              <a:t>Consiste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entrada,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saída</a:t>
            </a:r>
            <a:r>
              <a:rPr lang="en-US" altLang="en-US" dirty="0"/>
              <a:t> e </a:t>
            </a:r>
            <a:r>
              <a:rPr lang="en-US" altLang="en-US" dirty="0" err="1"/>
              <a:t>várias</a:t>
            </a:r>
            <a:r>
              <a:rPr lang="en-US" altLang="en-US" dirty="0"/>
              <a:t> </a:t>
            </a:r>
            <a:r>
              <a:rPr lang="en-US" altLang="en-US" dirty="0" err="1"/>
              <a:t>camadas</a:t>
            </a:r>
            <a:r>
              <a:rPr lang="en-US" altLang="en-US" dirty="0"/>
              <a:t> </a:t>
            </a:r>
            <a:r>
              <a:rPr lang="en-US" altLang="en-US" dirty="0" err="1"/>
              <a:t>ocultas</a:t>
            </a:r>
            <a:r>
              <a:rPr lang="en-US" altLang="en-US" dirty="0"/>
              <a:t> </a:t>
            </a:r>
            <a:r>
              <a:rPr lang="en-US" altLang="en-US" dirty="0" err="1"/>
              <a:t>totalmente</a:t>
            </a:r>
            <a:r>
              <a:rPr lang="en-US" altLang="en-US" dirty="0"/>
              <a:t> </a:t>
            </a:r>
            <a:r>
              <a:rPr lang="en-US" altLang="en-US" dirty="0" err="1"/>
              <a:t>conectadas</a:t>
            </a:r>
            <a:r>
              <a:rPr lang="en-US" altLang="en-US" dirty="0"/>
              <a:t> entre </a:t>
            </a:r>
            <a:r>
              <a:rPr lang="en-US" altLang="en-US" dirty="0" err="1"/>
              <a:t>elas</a:t>
            </a:r>
            <a:r>
              <a:rPr lang="en-US" altLang="en-US" dirty="0"/>
              <a:t>;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 err="1"/>
              <a:t>Cada</a:t>
            </a:r>
            <a:r>
              <a:rPr lang="en-US" altLang="en-US" dirty="0"/>
              <a:t> </a:t>
            </a:r>
            <a:r>
              <a:rPr lang="en-US" altLang="en-US" dirty="0" err="1"/>
              <a:t>camada</a:t>
            </a:r>
            <a:r>
              <a:rPr lang="en-US" altLang="en-US" dirty="0"/>
              <a:t> </a:t>
            </a:r>
            <a:r>
              <a:rPr lang="en-US" altLang="en-US" dirty="0" err="1"/>
              <a:t>é</a:t>
            </a:r>
            <a:r>
              <a:rPr lang="en-US" altLang="en-US" dirty="0"/>
              <a:t> </a:t>
            </a:r>
            <a:r>
              <a:rPr lang="en-US" altLang="en-US" dirty="0" err="1"/>
              <a:t>representada</a:t>
            </a:r>
            <a:r>
              <a:rPr lang="en-US" altLang="en-US" dirty="0"/>
              <a:t> </a:t>
            </a:r>
            <a:r>
              <a:rPr lang="en-US" altLang="en-US" dirty="0" err="1"/>
              <a:t>como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série</a:t>
            </a:r>
            <a:r>
              <a:rPr lang="en-US" altLang="en-US" dirty="0"/>
              <a:t> de </a:t>
            </a:r>
            <a:r>
              <a:rPr lang="en-US" altLang="en-US" dirty="0" err="1"/>
              <a:t>neurônios</a:t>
            </a:r>
            <a:r>
              <a:rPr lang="en-US" altLang="en-US" dirty="0"/>
              <a:t> e, </a:t>
            </a:r>
            <a:r>
              <a:rPr lang="en-US" altLang="en-US" dirty="0" err="1"/>
              <a:t>progressivamente</a:t>
            </a:r>
            <a:r>
              <a:rPr lang="en-US" altLang="en-US" dirty="0"/>
              <a:t>, </a:t>
            </a:r>
            <a:r>
              <a:rPr lang="en-US" altLang="en-US" dirty="0" err="1"/>
              <a:t>extrai</a:t>
            </a:r>
            <a:r>
              <a:rPr lang="en-US" altLang="en-US" dirty="0"/>
              <a:t> </a:t>
            </a:r>
            <a:r>
              <a:rPr lang="en-US" altLang="en-US" dirty="0" err="1"/>
              <a:t>recursos</a:t>
            </a:r>
            <a:r>
              <a:rPr lang="en-US" altLang="en-US" dirty="0"/>
              <a:t> de </a:t>
            </a:r>
            <a:r>
              <a:rPr lang="en-US" altLang="en-US" dirty="0" err="1"/>
              <a:t>maior</a:t>
            </a:r>
            <a:r>
              <a:rPr lang="en-US" altLang="en-US" dirty="0"/>
              <a:t> e </a:t>
            </a:r>
            <a:r>
              <a:rPr lang="en-US" altLang="en-US" dirty="0" err="1"/>
              <a:t>maior</a:t>
            </a:r>
            <a:r>
              <a:rPr lang="en-US" altLang="en-US" dirty="0"/>
              <a:t> </a:t>
            </a:r>
            <a:r>
              <a:rPr lang="en-US" altLang="en-US" dirty="0" err="1"/>
              <a:t>nível</a:t>
            </a:r>
            <a:r>
              <a:rPr lang="en-US" altLang="en-US" dirty="0"/>
              <a:t> da entrada </a:t>
            </a:r>
            <a:r>
              <a:rPr lang="en-US" altLang="en-US" dirty="0" err="1"/>
              <a:t>até</a:t>
            </a:r>
            <a:r>
              <a:rPr lang="en-US" altLang="en-US" dirty="0"/>
              <a:t> que a </a:t>
            </a:r>
            <a:r>
              <a:rPr lang="en-US" altLang="en-US" dirty="0" err="1"/>
              <a:t>camada</a:t>
            </a:r>
            <a:r>
              <a:rPr lang="en-US" altLang="en-US" dirty="0"/>
              <a:t> final </a:t>
            </a:r>
            <a:r>
              <a:rPr lang="en-US" altLang="en-US" dirty="0" err="1"/>
              <a:t>faça</a:t>
            </a:r>
            <a:r>
              <a:rPr lang="en-US" altLang="en-US" dirty="0"/>
              <a:t> </a:t>
            </a:r>
            <a:r>
              <a:rPr lang="en-US" altLang="en-US" dirty="0" err="1"/>
              <a:t>essencialmente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decisão</a:t>
            </a:r>
            <a:r>
              <a:rPr lang="en-US" altLang="en-US" dirty="0"/>
              <a:t> </a:t>
            </a:r>
            <a:r>
              <a:rPr lang="en-US" altLang="en-US" dirty="0" err="1"/>
              <a:t>sobre</a:t>
            </a:r>
            <a:r>
              <a:rPr lang="en-US" altLang="en-US" dirty="0"/>
              <a:t> o que a entrada </a:t>
            </a:r>
            <a:r>
              <a:rPr lang="en-US" altLang="en-US" dirty="0" err="1"/>
              <a:t>mostra</a:t>
            </a:r>
            <a:r>
              <a:rPr lang="en-US" altLang="en-US" dirty="0"/>
              <a:t>;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 err="1"/>
              <a:t>Quanto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camadas</a:t>
            </a:r>
            <a:r>
              <a:rPr lang="en-US" altLang="en-US" dirty="0"/>
              <a:t> a </a:t>
            </a:r>
            <a:r>
              <a:rPr lang="en-US" altLang="en-US" dirty="0" err="1"/>
              <a:t>rede</a:t>
            </a:r>
            <a:r>
              <a:rPr lang="en-US" altLang="en-US" dirty="0"/>
              <a:t> </a:t>
            </a:r>
            <a:r>
              <a:rPr lang="en-US" altLang="en-US" dirty="0" err="1"/>
              <a:t>tiver</a:t>
            </a:r>
            <a:r>
              <a:rPr lang="en-US" altLang="en-US" dirty="0"/>
              <a:t>, </a:t>
            </a:r>
            <a:r>
              <a:rPr lang="en-US" altLang="en-US" dirty="0" err="1"/>
              <a:t>maiores</a:t>
            </a:r>
            <a:r>
              <a:rPr lang="en-US" altLang="en-US" dirty="0"/>
              <a:t> </a:t>
            </a:r>
            <a:r>
              <a:rPr lang="en-US" altLang="en-US" dirty="0" err="1"/>
              <a:t>serão</a:t>
            </a:r>
            <a:r>
              <a:rPr lang="en-US" altLang="en-US" dirty="0"/>
              <a:t> as </a:t>
            </a:r>
            <a:r>
              <a:rPr lang="en-US" altLang="en-US" dirty="0" err="1"/>
              <a:t>características</a:t>
            </a:r>
            <a:r>
              <a:rPr lang="en-US" altLang="en-US" dirty="0"/>
              <a:t> que </a:t>
            </a:r>
            <a:r>
              <a:rPr lang="en-US" altLang="en-US" dirty="0" err="1"/>
              <a:t>ela</a:t>
            </a:r>
            <a:r>
              <a:rPr lang="en-US" altLang="en-US" dirty="0"/>
              <a:t> </a:t>
            </a:r>
            <a:r>
              <a:rPr lang="en-US" altLang="en-US" dirty="0" err="1"/>
              <a:t>aprenderá</a:t>
            </a:r>
            <a:r>
              <a:rPr lang="en-US" altLang="en-US" dirty="0"/>
              <a:t>.</a:t>
            </a:r>
          </a:p>
        </p:txBody>
      </p:sp>
      <p:sp>
        <p:nvSpPr>
          <p:cNvPr id="77827" name="Slide Number Placeholder 3">
            <a:extLst>
              <a:ext uri="{FF2B5EF4-FFF2-40B4-BE49-F238E27FC236}">
                <a16:creationId xmlns:a16="http://schemas.microsoft.com/office/drawing/2014/main" id="{6E1DD624-DAF6-5646-AEC5-8AA815D61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CAAE13-AC02-EB41-9AC3-8882B9FEF24F}" type="slidenum">
              <a:rPr lang="pt-BR" altLang="pt-BR" smtClean="0">
                <a:latin typeface="Calibri" panose="020F0502020204030204" pitchFamily="34" charset="0"/>
              </a:rPr>
              <a:pPr/>
              <a:t>28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64BF59BC-DB60-9E41-B7C6-38325E2A99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66D9C103-0E03-704A-BED2-7774820A5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Um neurônio artificial contém uma função de ativação não-linear e possui várias conexões ponderadas de entrada e saída.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Os neurônios são treinados para filtrar e detectar características ou padrões específicos (por exemplo, borda, nariz) recebendo entrada ponderada, transformando-a com a função de ativação e passando-a para as conexões de saída.</a:t>
            </a: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C773434E-5ABF-8643-8852-D942241B83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FF643C-9FE2-E047-97E5-0AC947E2E72C}" type="slidenum">
              <a:rPr lang="pt-BR" altLang="pt-BR" smtClean="0">
                <a:latin typeface="Calibri" panose="020F0502020204030204" pitchFamily="34" charset="0"/>
              </a:rPr>
              <a:pPr/>
              <a:t>29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DD6D159C-A42E-6E4A-B4BA-7C972D217E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2C1F7BCC-C55A-2440-80A5-9BB2154D1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B5B85117-ADA4-DE40-946D-8385CEA16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ECB7887-2CAB-3A4B-8B6B-50EFD45D1E27}" type="slidenum">
              <a:rPr lang="pt-BR" altLang="pt-BR" smtClean="0">
                <a:latin typeface="Calibri" panose="020F0502020204030204" pitchFamily="34" charset="0"/>
              </a:rPr>
              <a:pPr/>
              <a:t>30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59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>
            <a:extLst>
              <a:ext uri="{FF2B5EF4-FFF2-40B4-BE49-F238E27FC236}">
                <a16:creationId xmlns:a16="http://schemas.microsoft.com/office/drawing/2014/main" id="{449E56F1-3917-9143-AC57-DE9BF2D03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Notes Placeholder 2">
            <a:extLst>
              <a:ext uri="{FF2B5EF4-FFF2-40B4-BE49-F238E27FC236}">
                <a16:creationId xmlns:a16="http://schemas.microsoft.com/office/drawing/2014/main" id="{FF806106-C17B-D644-B140-FF2FF9C2B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- </a:t>
            </a:r>
            <a:r>
              <a:rPr lang="en-US" altLang="en-US" dirty="0" err="1"/>
              <a:t>Aprende</a:t>
            </a:r>
            <a:r>
              <a:rPr lang="en-US" altLang="en-US" dirty="0"/>
              <a:t> </a:t>
            </a:r>
            <a:r>
              <a:rPr lang="en-US" altLang="en-US" dirty="0" err="1"/>
              <a:t>gerando</a:t>
            </a:r>
            <a:r>
              <a:rPr lang="en-US" altLang="en-US" dirty="0"/>
              <a:t> um </a:t>
            </a:r>
            <a:r>
              <a:rPr lang="en-US" altLang="en-US" dirty="0" err="1"/>
              <a:t>sinal</a:t>
            </a:r>
            <a:r>
              <a:rPr lang="en-US" altLang="en-US" dirty="0"/>
              <a:t> de </a:t>
            </a:r>
            <a:r>
              <a:rPr lang="en-US" altLang="en-US" dirty="0" err="1"/>
              <a:t>erro</a:t>
            </a:r>
            <a:r>
              <a:rPr lang="en-US" altLang="en-US" dirty="0"/>
              <a:t> que </a:t>
            </a:r>
            <a:r>
              <a:rPr lang="en-US" altLang="en-US" dirty="0" err="1"/>
              <a:t>mede</a:t>
            </a:r>
            <a:r>
              <a:rPr lang="en-US" altLang="en-US" dirty="0"/>
              <a:t> a </a:t>
            </a:r>
            <a:r>
              <a:rPr lang="en-US" altLang="en-US" dirty="0" err="1"/>
              <a:t>diferença</a:t>
            </a:r>
            <a:r>
              <a:rPr lang="en-US" altLang="en-US" dirty="0"/>
              <a:t> entre as </a:t>
            </a:r>
            <a:r>
              <a:rPr lang="en-US" altLang="en-US" dirty="0" err="1"/>
              <a:t>previsões</a:t>
            </a:r>
            <a:r>
              <a:rPr lang="en-US" altLang="en-US" dirty="0"/>
              <a:t> da </a:t>
            </a:r>
            <a:r>
              <a:rPr lang="en-US" altLang="en-US" dirty="0" err="1"/>
              <a:t>rede</a:t>
            </a:r>
            <a:r>
              <a:rPr lang="en-US" altLang="en-US" dirty="0"/>
              <a:t> e </a:t>
            </a:r>
            <a:r>
              <a:rPr lang="en-US" altLang="en-US" dirty="0" err="1"/>
              <a:t>os</a:t>
            </a:r>
            <a:r>
              <a:rPr lang="en-US" altLang="en-US" dirty="0"/>
              <a:t> </a:t>
            </a:r>
            <a:r>
              <a:rPr lang="en-US" altLang="en-US" dirty="0" err="1"/>
              <a:t>valores</a:t>
            </a:r>
            <a:r>
              <a:rPr lang="en-US" altLang="en-US" dirty="0"/>
              <a:t> </a:t>
            </a:r>
            <a:r>
              <a:rPr lang="en-US" altLang="en-US" dirty="0" err="1"/>
              <a:t>desejados</a:t>
            </a:r>
            <a:r>
              <a:rPr lang="en-US" altLang="en-US" dirty="0"/>
              <a:t> e,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seguida</a:t>
            </a:r>
            <a:r>
              <a:rPr lang="en-US" altLang="en-US" dirty="0"/>
              <a:t>, </a:t>
            </a:r>
            <a:r>
              <a:rPr lang="en-US" altLang="en-US" dirty="0" err="1"/>
              <a:t>usando</a:t>
            </a:r>
            <a:r>
              <a:rPr lang="en-US" altLang="en-US" dirty="0"/>
              <a:t> </a:t>
            </a:r>
            <a:r>
              <a:rPr lang="en-US" altLang="en-US" dirty="0" err="1"/>
              <a:t>este</a:t>
            </a:r>
            <a:r>
              <a:rPr lang="en-US" altLang="en-US" dirty="0"/>
              <a:t> </a:t>
            </a:r>
            <a:r>
              <a:rPr lang="en-US" altLang="en-US" dirty="0" err="1"/>
              <a:t>sinal</a:t>
            </a:r>
            <a:r>
              <a:rPr lang="en-US" altLang="en-US" dirty="0"/>
              <a:t> de </a:t>
            </a:r>
            <a:r>
              <a:rPr lang="en-US" altLang="en-US" dirty="0" err="1"/>
              <a:t>erro</a:t>
            </a:r>
            <a:r>
              <a:rPr lang="en-US" altLang="en-US" dirty="0"/>
              <a:t> para </a:t>
            </a:r>
            <a:r>
              <a:rPr lang="en-US" altLang="en-US" dirty="0" err="1"/>
              <a:t>alterar</a:t>
            </a:r>
            <a:r>
              <a:rPr lang="en-US" altLang="en-US" dirty="0"/>
              <a:t> </a:t>
            </a:r>
            <a:r>
              <a:rPr lang="en-US" altLang="en-US" dirty="0" err="1"/>
              <a:t>os</a:t>
            </a:r>
            <a:r>
              <a:rPr lang="en-US" altLang="en-US" dirty="0"/>
              <a:t> pesos (</a:t>
            </a:r>
            <a:r>
              <a:rPr lang="en-US" altLang="en-US" dirty="0" err="1"/>
              <a:t>ou</a:t>
            </a:r>
            <a:r>
              <a:rPr lang="en-US" altLang="en-US" dirty="0"/>
              <a:t> </a:t>
            </a:r>
            <a:r>
              <a:rPr lang="en-US" altLang="en-US" dirty="0" err="1"/>
              <a:t>parâmetros</a:t>
            </a:r>
            <a:r>
              <a:rPr lang="en-US" altLang="en-US" dirty="0"/>
              <a:t>) para que as </a:t>
            </a:r>
            <a:r>
              <a:rPr lang="en-US" altLang="en-US" dirty="0" err="1"/>
              <a:t>previsões</a:t>
            </a:r>
            <a:r>
              <a:rPr lang="en-US" altLang="en-US" dirty="0"/>
              <a:t> </a:t>
            </a:r>
            <a:r>
              <a:rPr lang="en-US" altLang="en-US" dirty="0" err="1"/>
              <a:t>fiquem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precisas</a:t>
            </a:r>
            <a:r>
              <a:rPr lang="en-US" altLang="en-US" dirty="0"/>
              <a:t>.</a:t>
            </a:r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49BF849B-9FCF-A647-A686-1213567C95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8CA96B-86DC-5A44-A58F-8911DB7AFE01}" type="slidenum">
              <a:rPr lang="pt-BR" altLang="pt-BR" smtClean="0">
                <a:latin typeface="Calibri" panose="020F0502020204030204" pitchFamily="34" charset="0"/>
              </a:rPr>
              <a:pPr/>
              <a:t>31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1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C70CB648-2CAD-6149-A7E2-37A5F805D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45040F8E-F285-084B-806A-A2DB9CCC0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- A </a:t>
            </a:r>
            <a:r>
              <a:rPr lang="en-US" altLang="en-US" dirty="0" err="1"/>
              <a:t>técnica</a:t>
            </a:r>
            <a:r>
              <a:rPr lang="en-US" altLang="en-US" dirty="0"/>
              <a:t> do </a:t>
            </a:r>
            <a:r>
              <a:rPr lang="en-US" altLang="en-US" dirty="0" err="1"/>
              <a:t>Gradiente</a:t>
            </a:r>
            <a:r>
              <a:rPr lang="en-US" altLang="en-US" dirty="0"/>
              <a:t> </a:t>
            </a:r>
            <a:r>
              <a:rPr lang="en-US" altLang="en-US" dirty="0" err="1"/>
              <a:t>Descendente</a:t>
            </a:r>
            <a:r>
              <a:rPr lang="en-US" altLang="en-US" dirty="0"/>
              <a:t> </a:t>
            </a:r>
            <a:r>
              <a:rPr lang="en-US" altLang="en-US" dirty="0" err="1"/>
              <a:t>descobre</a:t>
            </a:r>
            <a:r>
              <a:rPr lang="en-US" altLang="en-US" dirty="0"/>
              <a:t> o </a:t>
            </a:r>
            <a:r>
              <a:rPr lang="en-US" altLang="en-US" dirty="0" err="1"/>
              <a:t>mínimo</a:t>
            </a:r>
            <a:r>
              <a:rPr lang="en-US" altLang="en-US" dirty="0"/>
              <a:t> (local) da </a:t>
            </a:r>
            <a:r>
              <a:rPr lang="en-US" altLang="en-US" dirty="0" err="1"/>
              <a:t>função</a:t>
            </a:r>
            <a:r>
              <a:rPr lang="en-US" altLang="en-US" dirty="0"/>
              <a:t> de </a:t>
            </a:r>
            <a:r>
              <a:rPr lang="en-US" altLang="en-US" dirty="0" err="1"/>
              <a:t>custo</a:t>
            </a:r>
            <a:r>
              <a:rPr lang="en-US" altLang="en-US" dirty="0"/>
              <a:t> (</a:t>
            </a:r>
            <a:r>
              <a:rPr lang="en-US" altLang="en-US" dirty="0" err="1"/>
              <a:t>usado</a:t>
            </a:r>
            <a:r>
              <a:rPr lang="en-US" altLang="en-US" dirty="0"/>
              <a:t> para </a:t>
            </a:r>
            <a:r>
              <a:rPr lang="en-US" altLang="en-US" dirty="0" err="1"/>
              <a:t>calcular</a:t>
            </a:r>
            <a:r>
              <a:rPr lang="en-US" altLang="en-US" dirty="0"/>
              <a:t> o </a:t>
            </a:r>
            <a:r>
              <a:rPr lang="en-US" altLang="en-US" dirty="0" err="1"/>
              <a:t>erro</a:t>
            </a:r>
            <a:r>
              <a:rPr lang="en-US" altLang="en-US" dirty="0"/>
              <a:t> de </a:t>
            </a:r>
            <a:r>
              <a:rPr lang="en-US" altLang="en-US" dirty="0" err="1"/>
              <a:t>saída</a:t>
            </a:r>
            <a:r>
              <a:rPr lang="en-US" altLang="en-US" dirty="0"/>
              <a:t>) e </a:t>
            </a:r>
            <a:r>
              <a:rPr lang="en-US" altLang="en-US" dirty="0" err="1"/>
              <a:t>é</a:t>
            </a:r>
            <a:r>
              <a:rPr lang="en-US" altLang="en-US" dirty="0"/>
              <a:t> </a:t>
            </a:r>
            <a:r>
              <a:rPr lang="en-US" altLang="en-US" dirty="0" err="1"/>
              <a:t>usado</a:t>
            </a:r>
            <a:r>
              <a:rPr lang="en-US" altLang="en-US" dirty="0"/>
              <a:t> para </a:t>
            </a:r>
            <a:r>
              <a:rPr lang="en-US" altLang="en-US" dirty="0" err="1"/>
              <a:t>ajustar</a:t>
            </a:r>
            <a:r>
              <a:rPr lang="en-US" altLang="en-US" dirty="0"/>
              <a:t> </a:t>
            </a:r>
            <a:r>
              <a:rPr lang="en-US" altLang="en-US" dirty="0" err="1"/>
              <a:t>os</a:t>
            </a:r>
            <a:r>
              <a:rPr lang="en-US" altLang="en-US" dirty="0"/>
              <a:t> pesos.</a:t>
            </a: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91F70D6C-AF0D-264B-915A-E54069441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17C18C7-0B54-9E48-9ADC-1F967B248A52}" type="slidenum">
              <a:rPr lang="pt-BR" altLang="pt-BR" smtClean="0">
                <a:latin typeface="Calibri" panose="020F0502020204030204" pitchFamily="34" charset="0"/>
              </a:rPr>
              <a:pPr/>
              <a:t>32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02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29154AFC-C05C-834C-8918-CDE215F0D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95698250-833E-374A-80BF-16B8B44E5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 dirty="0"/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61DF860F-4F8F-F047-AB70-3B3380A9BA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C6B02F-B1E8-6147-BA5F-8B42218DF90F}" type="slidenum">
              <a:rPr lang="pt-BR" altLang="pt-BR" smtClean="0">
                <a:latin typeface="Calibri" panose="020F0502020204030204" pitchFamily="34" charset="0"/>
              </a:rPr>
              <a:pPr/>
              <a:t>33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5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35091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667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08/12/2018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  <p:sldLayoutId id="214748370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776851" y="2618587"/>
            <a:ext cx="573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28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08 de dezembro de 2018</a:t>
            </a:r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F5606860-54D4-5344-8274-A86753FBABA9}"/>
              </a:ext>
            </a:extLst>
          </p:cNvPr>
          <p:cNvSpPr txBox="1"/>
          <p:nvPr/>
        </p:nvSpPr>
        <p:spPr>
          <a:xfrm>
            <a:off x="1289087" y="638979"/>
            <a:ext cx="6708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Deep Learning – </a:t>
            </a:r>
          </a:p>
          <a:p>
            <a:pPr algn="ctr"/>
            <a:r>
              <a:rPr lang="en-US" sz="4000" dirty="0"/>
              <a:t>Uma </a:t>
            </a:r>
            <a:r>
              <a:rPr lang="en-US" sz="4000" dirty="0" err="1"/>
              <a:t>abordagem</a:t>
            </a:r>
            <a:r>
              <a:rPr lang="en-US" sz="4000" dirty="0"/>
              <a:t> visual</a:t>
            </a:r>
            <a:endParaRPr lang="pt-BR" sz="4000" i="1" dirty="0">
              <a:latin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CBA7A-F8ED-B644-8001-CD703B47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2" y="3878717"/>
            <a:ext cx="2088232" cy="2088232"/>
          </a:xfrm>
          <a:prstGeom prst="rect">
            <a:avLst/>
          </a:prstGeom>
        </p:spPr>
      </p:pic>
      <p:pic>
        <p:nvPicPr>
          <p:cNvPr id="1026" name="Picture 2" descr="Resultado de imagem para prodesp">
            <a:extLst>
              <a:ext uri="{FF2B5EF4-FFF2-40B4-BE49-F238E27FC236}">
                <a16:creationId xmlns:a16="http://schemas.microsoft.com/office/drawing/2014/main" id="{01BD0BAB-7365-7C47-B54C-913F6739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04" y="3546593"/>
            <a:ext cx="3103364" cy="275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7ECCE-C65C-504F-9A4C-0A0C24530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933895"/>
            <a:ext cx="1727353" cy="17273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>
            <a:extLst>
              <a:ext uri="{FF2B5EF4-FFF2-40B4-BE49-F238E27FC236}">
                <a16:creationId xmlns:a16="http://schemas.microsoft.com/office/drawing/2014/main" id="{DB6ABDFD-8CCB-0E4A-B8FC-036EECB2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404664"/>
            <a:ext cx="7056438" cy="504825"/>
          </a:xfrm>
        </p:spPr>
        <p:txBody>
          <a:bodyPr/>
          <a:lstStyle/>
          <a:p>
            <a:r>
              <a:rPr lang="pt-BR" altLang="en-US" sz="3600" dirty="0"/>
              <a:t>Fluxo  em Intelig</a:t>
            </a:r>
            <a:r>
              <a:rPr lang="en-US" altLang="en-US" sz="3600" dirty="0" err="1"/>
              <a:t>ência</a:t>
            </a:r>
            <a:r>
              <a:rPr lang="en-US" altLang="en-US" sz="3600" dirty="0"/>
              <a:t> Artificial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1568BB6-4C23-7F4A-A13D-19AD02DC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2209800"/>
            <a:ext cx="9042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88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8F16DD69-1379-7546-B1CD-2466937A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Fluxo em </a:t>
            </a:r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7CC08EBC-6431-1F44-8710-D172E309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3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2A327037-ED83-954B-9927-E1CAAF996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438" cy="504825"/>
          </a:xfrm>
        </p:spPr>
        <p:txBody>
          <a:bodyPr/>
          <a:lstStyle/>
          <a:p>
            <a:r>
              <a:rPr lang="pt-BR" altLang="en-US" sz="3600" dirty="0"/>
              <a:t>Aprendizagem em ML</a:t>
            </a:r>
            <a:endParaRPr lang="en-US" altLang="en-US" sz="36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4E5453E-AC25-4E4A-8B4E-8B3780CE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75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>
            <a:extLst>
              <a:ext uri="{FF2B5EF4-FFF2-40B4-BE49-F238E27FC236}">
                <a16:creationId xmlns:a16="http://schemas.microsoft.com/office/drawing/2014/main" id="{833A69FE-B972-BA49-B234-F34430BEF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056438" cy="504825"/>
          </a:xfrm>
        </p:spPr>
        <p:txBody>
          <a:bodyPr/>
          <a:lstStyle/>
          <a:p>
            <a:r>
              <a:rPr lang="pt-BR" altLang="en-US" sz="3600" dirty="0"/>
              <a:t>Problemas </a:t>
            </a:r>
            <a:r>
              <a:rPr lang="pt-BR" altLang="en-US" sz="3600" dirty="0" err="1"/>
              <a:t>Can</a:t>
            </a:r>
            <a:r>
              <a:rPr lang="en-US" altLang="en-US" sz="3600" dirty="0" err="1"/>
              <a:t>ônicos</a:t>
            </a:r>
            <a:r>
              <a:rPr lang="pt-BR" altLang="en-US" sz="3600" dirty="0"/>
              <a:t> em ML</a:t>
            </a:r>
            <a:endParaRPr lang="en-US" altLang="en-US" sz="3600" dirty="0"/>
          </a:p>
        </p:txBody>
      </p:sp>
      <p:pic>
        <p:nvPicPr>
          <p:cNvPr id="18434" name="Picture 3">
            <a:extLst>
              <a:ext uri="{FF2B5EF4-FFF2-40B4-BE49-F238E27FC236}">
                <a16:creationId xmlns:a16="http://schemas.microsoft.com/office/drawing/2014/main" id="{002C5D7E-527C-534A-ACD2-E8A4A396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2776"/>
            <a:ext cx="9144000" cy="54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04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ítulo 1">
            <a:extLst>
              <a:ext uri="{FF2B5EF4-FFF2-40B4-BE49-F238E27FC236}">
                <a16:creationId xmlns:a16="http://schemas.microsoft.com/office/drawing/2014/main" id="{BF0975A4-569F-5941-A105-4397B2599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056438" cy="504825"/>
          </a:xfrm>
        </p:spPr>
        <p:txBody>
          <a:bodyPr/>
          <a:lstStyle/>
          <a:p>
            <a:r>
              <a:rPr lang="pt-BR" altLang="en-US" sz="3600" dirty="0"/>
              <a:t>Algoritmos em ML</a:t>
            </a:r>
            <a:endParaRPr lang="en-US" altLang="en-US" sz="36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96612F5-AD76-0A46-8C21-F10F762D2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91588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84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>
            <a:extLst>
              <a:ext uri="{FF2B5EF4-FFF2-40B4-BE49-F238E27FC236}">
                <a16:creationId xmlns:a16="http://schemas.microsoft.com/office/drawing/2014/main" id="{5433FD76-2B9B-C140-B241-68348134F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0482" name="Picture 3">
            <a:extLst>
              <a:ext uri="{FF2B5EF4-FFF2-40B4-BE49-F238E27FC236}">
                <a16:creationId xmlns:a16="http://schemas.microsoft.com/office/drawing/2014/main" id="{4C9F59B8-9E9F-3748-BFDF-1147FD3E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" y="126876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31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1">
            <a:extLst>
              <a:ext uri="{FF2B5EF4-FFF2-40B4-BE49-F238E27FC236}">
                <a16:creationId xmlns:a16="http://schemas.microsoft.com/office/drawing/2014/main" id="{D7115445-5581-0C48-A4C7-F327B2DD9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9CE3F05-CC63-BB4B-8841-2DA2C9CE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513"/>
            <a:ext cx="8729662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06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ítulo 1">
            <a:extLst>
              <a:ext uri="{FF2B5EF4-FFF2-40B4-BE49-F238E27FC236}">
                <a16:creationId xmlns:a16="http://schemas.microsoft.com/office/drawing/2014/main" id="{7A637413-1595-F34E-8BAC-251FBE621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Machine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77293-3727-C94A-A001-FE563F7F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6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>
            <a:extLst>
              <a:ext uri="{FF2B5EF4-FFF2-40B4-BE49-F238E27FC236}">
                <a16:creationId xmlns:a16="http://schemas.microsoft.com/office/drawing/2014/main" id="{2DD6851F-DF42-8A42-B2CC-785184A8C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Rumo a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8509C97-F496-B840-9EE8-0CA6E165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81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>
            <a:extLst>
              <a:ext uri="{FF2B5EF4-FFF2-40B4-BE49-F238E27FC236}">
                <a16:creationId xmlns:a16="http://schemas.microsoft.com/office/drawing/2014/main" id="{E214C333-D20A-2C47-998E-15E4491E8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Rumo a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4578" name="Picture 3">
            <a:extLst>
              <a:ext uri="{FF2B5EF4-FFF2-40B4-BE49-F238E27FC236}">
                <a16:creationId xmlns:a16="http://schemas.microsoft.com/office/drawing/2014/main" id="{C80BF0B2-FC4D-4544-AE88-00CAF65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893175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68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0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ítulo 1">
            <a:extLst>
              <a:ext uri="{FF2B5EF4-FFF2-40B4-BE49-F238E27FC236}">
                <a16:creationId xmlns:a16="http://schemas.microsoft.com/office/drawing/2014/main" id="{C7BE68FD-61F9-BC45-827D-59EF950BA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Porque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Learning?</a:t>
            </a:r>
            <a:endParaRPr lang="en-US" altLang="en-US" sz="3600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0135D2C-7409-FC49-9F24-D415AF3D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8580438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212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ítulo 1">
            <a:extLst>
              <a:ext uri="{FF2B5EF4-FFF2-40B4-BE49-F238E27FC236}">
                <a16:creationId xmlns:a16="http://schemas.microsoft.com/office/drawing/2014/main" id="{0349518B-BF5C-4D44-8E17-B64749659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260648"/>
            <a:ext cx="8064896" cy="504825"/>
          </a:xfrm>
        </p:spPr>
        <p:txBody>
          <a:bodyPr/>
          <a:lstStyle/>
          <a:p>
            <a:r>
              <a:rPr lang="pt-BR" altLang="en-US" sz="3600" dirty="0"/>
              <a:t>Pesquisadores em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6626" name="Picture 3">
            <a:extLst>
              <a:ext uri="{FF2B5EF4-FFF2-40B4-BE49-F238E27FC236}">
                <a16:creationId xmlns:a16="http://schemas.microsoft.com/office/drawing/2014/main" id="{F0F689C0-10A7-064E-B999-4E4E3BCD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938"/>
            <a:ext cx="9144000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61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ítulo 1">
            <a:extLst>
              <a:ext uri="{FF2B5EF4-FFF2-40B4-BE49-F238E27FC236}">
                <a16:creationId xmlns:a16="http://schemas.microsoft.com/office/drawing/2014/main" id="{AFD1F7D0-E44E-E148-922A-CE82918DC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Papers</a:t>
            </a:r>
            <a:r>
              <a:rPr lang="pt-BR" altLang="en-US" sz="3600" dirty="0"/>
              <a:t> seminais</a:t>
            </a:r>
            <a:endParaRPr lang="en-US" altLang="en-US" sz="3600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7C64DEA-0B27-B142-9A83-0BC8A9F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609013" cy="568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702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ítulo 1">
            <a:extLst>
              <a:ext uri="{FF2B5EF4-FFF2-40B4-BE49-F238E27FC236}">
                <a16:creationId xmlns:a16="http://schemas.microsoft.com/office/drawing/2014/main" id="{D969F350-4EA0-FE41-95FD-34AC29FB9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60648"/>
            <a:ext cx="8280920" cy="504825"/>
          </a:xfrm>
        </p:spPr>
        <p:txBody>
          <a:bodyPr/>
          <a:lstStyle/>
          <a:p>
            <a:r>
              <a:rPr lang="pt-BR" altLang="en-US" sz="3600" dirty="0"/>
              <a:t>Grandes </a:t>
            </a:r>
            <a:r>
              <a:rPr lang="pt-BR" altLang="en-US" sz="3600" dirty="0" err="1"/>
              <a:t>usu</a:t>
            </a:r>
            <a:r>
              <a:rPr lang="en-US" altLang="en-US" sz="3600" dirty="0" err="1"/>
              <a:t>ários</a:t>
            </a:r>
            <a:r>
              <a:rPr lang="en-US" altLang="en-US" sz="3600" dirty="0"/>
              <a:t> de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CE5347E-426F-9F45-83C9-A2838A598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52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ítulo 1">
            <a:extLst>
              <a:ext uri="{FF2B5EF4-FFF2-40B4-BE49-F238E27FC236}">
                <a16:creationId xmlns:a16="http://schemas.microsoft.com/office/drawing/2014/main" id="{FDCAA31F-BF97-FC4B-80A0-80056D075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332656"/>
            <a:ext cx="7056438" cy="504825"/>
          </a:xfrm>
        </p:spPr>
        <p:txBody>
          <a:bodyPr/>
          <a:lstStyle/>
          <a:p>
            <a:r>
              <a:rPr lang="en-US" altLang="en-US" sz="3600" dirty="0"/>
              <a:t>Startups </a:t>
            </a:r>
            <a:r>
              <a:rPr lang="en-US" altLang="en-US" sz="3600" dirty="0" err="1"/>
              <a:t>em</a:t>
            </a:r>
            <a:r>
              <a:rPr lang="en-US" altLang="en-US" sz="3600" dirty="0"/>
              <a:t>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29698" name="Picture 3">
            <a:extLst>
              <a:ext uri="{FF2B5EF4-FFF2-40B4-BE49-F238E27FC236}">
                <a16:creationId xmlns:a16="http://schemas.microsoft.com/office/drawing/2014/main" id="{2F8489E6-3DB3-FC4A-A961-F63DC7DD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2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976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ítulo 1">
            <a:extLst>
              <a:ext uri="{FF2B5EF4-FFF2-40B4-BE49-F238E27FC236}">
                <a16:creationId xmlns:a16="http://schemas.microsoft.com/office/drawing/2014/main" id="{02EF097F-921E-C347-863A-E5DED34C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en-US" altLang="en-US" sz="3600" dirty="0"/>
              <a:t>ML vs.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98717008-4BE1-9E43-A34E-473F9F8B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72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68176856-70CD-2045-A070-B7E6023C5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1746" name="Picture 3">
            <a:extLst>
              <a:ext uri="{FF2B5EF4-FFF2-40B4-BE49-F238E27FC236}">
                <a16:creationId xmlns:a16="http://schemas.microsoft.com/office/drawing/2014/main" id="{58977916-9579-034F-9729-34F923CD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45393"/>
            <a:ext cx="8172400" cy="388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EF590E-B7EF-094C-9326-E06F9D7D25DC}"/>
              </a:ext>
            </a:extLst>
          </p:cNvPr>
          <p:cNvSpPr/>
          <p:nvPr/>
        </p:nvSpPr>
        <p:spPr>
          <a:xfrm>
            <a:off x="611560" y="5013176"/>
            <a:ext cx="82807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en-US" dirty="0"/>
              <a:t>Uma </a:t>
            </a:r>
            <a:r>
              <a:rPr lang="en-US" altLang="en-US" dirty="0" err="1"/>
              <a:t>rede</a:t>
            </a:r>
            <a:r>
              <a:rPr lang="en-US" altLang="en-US" dirty="0"/>
              <a:t> neural </a:t>
            </a:r>
            <a:r>
              <a:rPr lang="en-US" altLang="en-US" dirty="0" err="1"/>
              <a:t>profunda</a:t>
            </a:r>
            <a:r>
              <a:rPr lang="en-US" altLang="en-US" dirty="0"/>
              <a:t> </a:t>
            </a:r>
            <a:r>
              <a:rPr lang="en-US" altLang="en-US" dirty="0" err="1"/>
              <a:t>consiste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hierarquia</a:t>
            </a:r>
            <a:r>
              <a:rPr lang="en-US" altLang="en-US" dirty="0"/>
              <a:t> de </a:t>
            </a:r>
            <a:r>
              <a:rPr lang="en-US" altLang="en-US" dirty="0" err="1"/>
              <a:t>camadas</a:t>
            </a:r>
            <a:r>
              <a:rPr lang="en-US" altLang="en-US" dirty="0"/>
              <a:t>, </a:t>
            </a:r>
            <a:r>
              <a:rPr lang="en-US" altLang="en-US" dirty="0" err="1"/>
              <a:t>em</a:t>
            </a:r>
            <a:r>
              <a:rPr lang="en-US" altLang="en-US" dirty="0"/>
              <a:t> que </a:t>
            </a:r>
            <a:r>
              <a:rPr lang="en-US" altLang="en-US" dirty="0" err="1"/>
              <a:t>cada</a:t>
            </a:r>
            <a:r>
              <a:rPr lang="en-US" altLang="en-US" dirty="0"/>
              <a:t> </a:t>
            </a:r>
            <a:r>
              <a:rPr lang="en-US" altLang="en-US" dirty="0" err="1"/>
              <a:t>camada</a:t>
            </a:r>
            <a:r>
              <a:rPr lang="en-US" altLang="en-US" dirty="0"/>
              <a:t> </a:t>
            </a:r>
            <a:r>
              <a:rPr lang="en-US" altLang="en-US" dirty="0" err="1"/>
              <a:t>transforma</a:t>
            </a:r>
            <a:r>
              <a:rPr lang="en-US" altLang="en-US" dirty="0"/>
              <a:t> </a:t>
            </a:r>
            <a:r>
              <a:rPr lang="en-US" altLang="en-US" dirty="0" err="1"/>
              <a:t>os</a:t>
            </a:r>
            <a:r>
              <a:rPr lang="en-US" altLang="en-US" dirty="0"/>
              <a:t> dados de entrada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representações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abstratas</a:t>
            </a:r>
            <a:r>
              <a:rPr lang="en-US" altLang="en-US" dirty="0"/>
              <a:t> (</a:t>
            </a:r>
            <a:r>
              <a:rPr lang="en-US" altLang="en-US" dirty="0" err="1"/>
              <a:t>por</a:t>
            </a:r>
            <a:r>
              <a:rPr lang="en-US" altLang="en-US" dirty="0"/>
              <a:t> </a:t>
            </a:r>
            <a:r>
              <a:rPr lang="en-US" altLang="en-US" dirty="0" err="1"/>
              <a:t>exemplo</a:t>
            </a:r>
            <a:r>
              <a:rPr lang="en-US" altLang="en-US" dirty="0"/>
              <a:t>, </a:t>
            </a:r>
            <a:r>
              <a:rPr lang="en-US" altLang="en-US" dirty="0" err="1"/>
              <a:t>borda</a:t>
            </a:r>
            <a:r>
              <a:rPr lang="en-US" altLang="en-US" dirty="0"/>
              <a:t> -&gt; </a:t>
            </a:r>
            <a:r>
              <a:rPr lang="en-US" altLang="en-US" dirty="0" err="1"/>
              <a:t>nariz</a:t>
            </a:r>
            <a:r>
              <a:rPr lang="en-US" altLang="en-US" dirty="0"/>
              <a:t> -&gt; face).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/>
              <a:t>A </a:t>
            </a:r>
            <a:r>
              <a:rPr lang="en-US" altLang="en-US" dirty="0" err="1"/>
              <a:t>camada</a:t>
            </a:r>
            <a:r>
              <a:rPr lang="en-US" altLang="en-US" dirty="0"/>
              <a:t> de </a:t>
            </a:r>
            <a:r>
              <a:rPr lang="en-US" altLang="en-US" dirty="0" err="1"/>
              <a:t>saída</a:t>
            </a:r>
            <a:r>
              <a:rPr lang="en-US" altLang="en-US" dirty="0"/>
              <a:t> </a:t>
            </a:r>
            <a:r>
              <a:rPr lang="en-US" altLang="en-US" dirty="0" err="1"/>
              <a:t>combina</a:t>
            </a:r>
            <a:r>
              <a:rPr lang="en-US" altLang="en-US" dirty="0"/>
              <a:t> </a:t>
            </a:r>
            <a:r>
              <a:rPr lang="en-US" altLang="en-US" dirty="0" err="1"/>
              <a:t>esses</a:t>
            </a:r>
            <a:r>
              <a:rPr lang="en-US" altLang="en-US" dirty="0"/>
              <a:t> </a:t>
            </a:r>
            <a:r>
              <a:rPr lang="en-US" altLang="en-US" dirty="0" err="1"/>
              <a:t>recursos</a:t>
            </a:r>
            <a:r>
              <a:rPr lang="en-US" altLang="en-US" dirty="0"/>
              <a:t> para </a:t>
            </a:r>
            <a:r>
              <a:rPr lang="en-US" altLang="en-US" dirty="0" err="1"/>
              <a:t>fazer</a:t>
            </a:r>
            <a:r>
              <a:rPr lang="en-US" altLang="en-US" dirty="0"/>
              <a:t> </a:t>
            </a:r>
            <a:r>
              <a:rPr lang="en-US" altLang="en-US" dirty="0" err="1"/>
              <a:t>previsões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63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ítulo 1">
            <a:extLst>
              <a:ext uri="{FF2B5EF4-FFF2-40B4-BE49-F238E27FC236}">
                <a16:creationId xmlns:a16="http://schemas.microsoft.com/office/drawing/2014/main" id="{DBF700EE-E18C-194B-B351-D0D7BEFF3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9A6492C5-E327-9E48-A0A2-B8FB8174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93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0D7A5EDF-9DFF-F144-8CDC-C90CB12B3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3794" name="Picture 3">
            <a:extLst>
              <a:ext uri="{FF2B5EF4-FFF2-40B4-BE49-F238E27FC236}">
                <a16:creationId xmlns:a16="http://schemas.microsoft.com/office/drawing/2014/main" id="{F556C62A-2E7A-A041-8267-99B97BEA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55" y="793795"/>
            <a:ext cx="7164288" cy="340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CDF8DE-E14B-3143-B6C6-3F0C6A1F11E5}"/>
              </a:ext>
            </a:extLst>
          </p:cNvPr>
          <p:cNvSpPr txBox="1"/>
          <p:nvPr/>
        </p:nvSpPr>
        <p:spPr>
          <a:xfrm>
            <a:off x="12576" y="4509550"/>
            <a:ext cx="9143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en-US" sz="1600" dirty="0"/>
          </a:p>
          <a:p>
            <a:pPr marL="171450" indent="-171450">
              <a:buFontTx/>
              <a:buChar char="-"/>
            </a:pPr>
            <a:r>
              <a:rPr lang="en-US" altLang="en-US" sz="1600" dirty="0" err="1"/>
              <a:t>Cada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camada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é</a:t>
            </a:r>
            <a:r>
              <a:rPr lang="en-US" altLang="en-US" sz="1600" dirty="0"/>
              <a:t> </a:t>
            </a:r>
            <a:r>
              <a:rPr lang="en-US" altLang="en-US" sz="1600" dirty="0" err="1"/>
              <a:t>representada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como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uma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série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neurônios</a:t>
            </a:r>
            <a:r>
              <a:rPr lang="en-US" altLang="en-US" sz="1600" dirty="0"/>
              <a:t> e, </a:t>
            </a:r>
            <a:r>
              <a:rPr lang="en-US" altLang="en-US" sz="1600" dirty="0" err="1"/>
              <a:t>progressivamente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extrai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recursos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maior</a:t>
            </a:r>
            <a:r>
              <a:rPr lang="en-US" altLang="en-US" sz="1600" dirty="0"/>
              <a:t> e </a:t>
            </a:r>
            <a:r>
              <a:rPr lang="en-US" altLang="en-US" sz="1600" dirty="0" err="1"/>
              <a:t>maior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nível</a:t>
            </a:r>
            <a:r>
              <a:rPr lang="en-US" altLang="en-US" sz="1600" dirty="0"/>
              <a:t> da entrada </a:t>
            </a:r>
            <a:r>
              <a:rPr lang="en-US" altLang="en-US" sz="1600" dirty="0" err="1"/>
              <a:t>até</a:t>
            </a:r>
            <a:r>
              <a:rPr lang="en-US" altLang="en-US" sz="1600" dirty="0"/>
              <a:t> que a </a:t>
            </a:r>
            <a:r>
              <a:rPr lang="en-US" altLang="en-US" sz="1600" dirty="0" err="1"/>
              <a:t>camada</a:t>
            </a:r>
            <a:r>
              <a:rPr lang="en-US" altLang="en-US" sz="1600" dirty="0"/>
              <a:t> final </a:t>
            </a:r>
            <a:r>
              <a:rPr lang="en-US" altLang="en-US" sz="1600" dirty="0" err="1"/>
              <a:t>faça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essencialmente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uma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decisão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sobre</a:t>
            </a:r>
            <a:r>
              <a:rPr lang="en-US" altLang="en-US" sz="1600" dirty="0"/>
              <a:t> o que a entrada </a:t>
            </a:r>
            <a:r>
              <a:rPr lang="en-US" altLang="en-US" sz="1600" dirty="0" err="1"/>
              <a:t>mostra</a:t>
            </a:r>
            <a:r>
              <a:rPr lang="en-US" altLang="en-US" sz="1600" dirty="0"/>
              <a:t>;</a:t>
            </a:r>
          </a:p>
          <a:p>
            <a:pPr marL="171450" indent="-171450">
              <a:buFontTx/>
              <a:buChar char="-"/>
            </a:pPr>
            <a:endParaRPr lang="en-US" altLang="en-US" sz="1600" dirty="0"/>
          </a:p>
          <a:p>
            <a:pPr marL="171450" indent="-171450">
              <a:buFontTx/>
              <a:buChar char="-"/>
            </a:pPr>
            <a:r>
              <a:rPr lang="en-US" altLang="en-US" sz="1600" dirty="0" err="1"/>
              <a:t>Quanto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mais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camadas</a:t>
            </a:r>
            <a:r>
              <a:rPr lang="en-US" altLang="en-US" sz="1600" dirty="0"/>
              <a:t> a </a:t>
            </a:r>
            <a:r>
              <a:rPr lang="en-US" altLang="en-US" sz="1600" dirty="0" err="1"/>
              <a:t>rede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tiver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maiores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serão</a:t>
            </a:r>
            <a:r>
              <a:rPr lang="en-US" altLang="en-US" sz="1600" dirty="0"/>
              <a:t> as </a:t>
            </a:r>
            <a:r>
              <a:rPr lang="en-US" altLang="en-US" sz="1600" dirty="0" err="1"/>
              <a:t>características</a:t>
            </a:r>
            <a:r>
              <a:rPr lang="en-US" altLang="en-US" sz="1600" dirty="0"/>
              <a:t> que </a:t>
            </a:r>
            <a:r>
              <a:rPr lang="en-US" altLang="en-US" sz="1600" dirty="0" err="1"/>
              <a:t>ela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aprenderá</a:t>
            </a:r>
            <a:r>
              <a:rPr lang="en-US" altLang="en-US" sz="16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ítulo 1">
            <a:extLst>
              <a:ext uri="{FF2B5EF4-FFF2-40B4-BE49-F238E27FC236}">
                <a16:creationId xmlns:a16="http://schemas.microsoft.com/office/drawing/2014/main" id="{05CD2AA3-55C7-F14D-8D1D-209307D87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</a:t>
            </a:r>
            <a:endParaRPr lang="en-US" altLang="en-US" sz="3600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D1A134E7-848A-1842-AF80-44BCA00FC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1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" y="2605063"/>
            <a:ext cx="3009141" cy="3009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099C3-9377-9A49-AA85-4781BEA7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13" y="1651005"/>
            <a:ext cx="5874990" cy="1908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4F680-DBF4-384E-9520-37805A3BF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40" y="4008512"/>
            <a:ext cx="2974936" cy="24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9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ítulo 1">
            <a:extLst>
              <a:ext uri="{FF2B5EF4-FFF2-40B4-BE49-F238E27FC236}">
                <a16:creationId xmlns:a16="http://schemas.microsoft.com/office/drawing/2014/main" id="{322C3F2B-0104-0D43-8CAC-D8212A738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188" y="309686"/>
            <a:ext cx="8640961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 – </a:t>
            </a:r>
            <a:r>
              <a:rPr lang="pt-BR" altLang="en-US" sz="3600" dirty="0" err="1"/>
              <a:t>Fun</a:t>
            </a:r>
            <a:r>
              <a:rPr lang="en-US" altLang="en-US" sz="3600" dirty="0" err="1"/>
              <a:t>ções</a:t>
            </a:r>
            <a:r>
              <a:rPr lang="en-US" altLang="en-US" sz="3600" dirty="0"/>
              <a:t> de </a:t>
            </a:r>
            <a:r>
              <a:rPr lang="en-US" altLang="en-US" sz="3600" dirty="0" err="1"/>
              <a:t>Ativação</a:t>
            </a:r>
            <a:endParaRPr lang="en-US" altLang="en-US" sz="3600" dirty="0"/>
          </a:p>
        </p:txBody>
      </p:sp>
      <p:pic>
        <p:nvPicPr>
          <p:cNvPr id="35842" name="Picture 3">
            <a:extLst>
              <a:ext uri="{FF2B5EF4-FFF2-40B4-BE49-F238E27FC236}">
                <a16:creationId xmlns:a16="http://schemas.microsoft.com/office/drawing/2014/main" id="{24A4865B-FB4F-F04B-AEA4-468EEB16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39105"/>
            <a:ext cx="4065588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5">
            <a:extLst>
              <a:ext uri="{FF2B5EF4-FFF2-40B4-BE49-F238E27FC236}">
                <a16:creationId xmlns:a16="http://schemas.microsoft.com/office/drawing/2014/main" id="{849C952A-A65B-D442-87C4-93721B8E2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413" y="2048985"/>
            <a:ext cx="4576762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A </a:t>
            </a:r>
            <a:r>
              <a:rPr lang="en-US" altLang="en-US" dirty="0" err="1"/>
              <a:t>maioria</a:t>
            </a:r>
            <a:r>
              <a:rPr lang="en-US" altLang="en-US" dirty="0"/>
              <a:t> das </a:t>
            </a:r>
            <a:r>
              <a:rPr lang="en-US" altLang="en-US" dirty="0" err="1"/>
              <a:t>redes</a:t>
            </a:r>
            <a:r>
              <a:rPr lang="en-US" altLang="en-US" dirty="0"/>
              <a:t> </a:t>
            </a:r>
            <a:r>
              <a:rPr lang="en-US" altLang="en-US" dirty="0" err="1"/>
              <a:t>profundas</a:t>
            </a:r>
            <a:r>
              <a:rPr lang="en-US" altLang="en-US" dirty="0"/>
              <a:t> </a:t>
            </a:r>
            <a:r>
              <a:rPr lang="en-US" altLang="en-US" dirty="0" err="1"/>
              <a:t>usam</a:t>
            </a:r>
            <a:r>
              <a:rPr lang="en-US" altLang="en-US" dirty="0"/>
              <a:t> </a:t>
            </a:r>
            <a:r>
              <a:rPr lang="en-US" altLang="en-US" dirty="0" err="1"/>
              <a:t>ReLU</a:t>
            </a:r>
            <a:r>
              <a:rPr lang="en-US" altLang="en-US" dirty="0"/>
              <a:t> -max (0, x) - </a:t>
            </a:r>
            <a:r>
              <a:rPr lang="en-US" altLang="en-US" dirty="0" err="1"/>
              <a:t>hoje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en-US" altLang="en-US" dirty="0" err="1"/>
              <a:t>dia</a:t>
            </a:r>
            <a:r>
              <a:rPr lang="en-US" altLang="en-US" dirty="0"/>
              <a:t>, para </a:t>
            </a:r>
            <a:r>
              <a:rPr lang="en-US" altLang="en-US" dirty="0" err="1"/>
              <a:t>camadas</a:t>
            </a:r>
            <a:r>
              <a:rPr lang="en-US" altLang="en-US" dirty="0"/>
              <a:t> </a:t>
            </a:r>
            <a:r>
              <a:rPr lang="en-US" altLang="en-US" dirty="0" err="1"/>
              <a:t>ocultas</a:t>
            </a:r>
            <a:r>
              <a:rPr lang="en-US" altLang="en-US" dirty="0"/>
              <a:t>, </a:t>
            </a:r>
            <a:r>
              <a:rPr lang="en-US" altLang="en-US" dirty="0" err="1"/>
              <a:t>uma</a:t>
            </a:r>
            <a:r>
              <a:rPr lang="en-US" altLang="en-US" dirty="0"/>
              <a:t> </a:t>
            </a:r>
            <a:r>
              <a:rPr lang="en-US" altLang="en-US" dirty="0" err="1"/>
              <a:t>vez</a:t>
            </a:r>
            <a:r>
              <a:rPr lang="en-US" altLang="en-US" dirty="0"/>
              <a:t> que </a:t>
            </a:r>
            <a:r>
              <a:rPr lang="en-US" altLang="en-US" dirty="0" err="1"/>
              <a:t>ela</a:t>
            </a:r>
            <a:r>
              <a:rPr lang="en-US" altLang="en-US" dirty="0"/>
              <a:t> </a:t>
            </a:r>
            <a:r>
              <a:rPr lang="en-US" altLang="en-US" dirty="0" err="1"/>
              <a:t>treina</a:t>
            </a:r>
            <a:r>
              <a:rPr lang="en-US" altLang="en-US" dirty="0"/>
              <a:t> </a:t>
            </a:r>
            <a:r>
              <a:rPr lang="en-US" altLang="en-US" dirty="0" err="1"/>
              <a:t>muito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rápido</a:t>
            </a:r>
            <a:r>
              <a:rPr lang="en-US" altLang="en-US" dirty="0"/>
              <a:t>, </a:t>
            </a:r>
            <a:r>
              <a:rPr lang="en-US" altLang="en-US" dirty="0" err="1"/>
              <a:t>é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expressiva</a:t>
            </a:r>
            <a:r>
              <a:rPr lang="en-US" altLang="en-US" dirty="0"/>
              <a:t> que a </a:t>
            </a:r>
            <a:r>
              <a:rPr lang="en-US" altLang="en-US" dirty="0" err="1"/>
              <a:t>função</a:t>
            </a:r>
            <a:r>
              <a:rPr lang="en-US" altLang="en-US" dirty="0"/>
              <a:t> </a:t>
            </a:r>
            <a:r>
              <a:rPr lang="en-US" altLang="en-US" dirty="0" err="1"/>
              <a:t>logística</a:t>
            </a:r>
            <a:r>
              <a:rPr lang="en-US" altLang="en-US" dirty="0"/>
              <a:t> e </a:t>
            </a:r>
            <a:r>
              <a:rPr lang="en-US" altLang="en-US" dirty="0" err="1"/>
              <a:t>evita</a:t>
            </a:r>
            <a:r>
              <a:rPr lang="en-US" altLang="en-US" dirty="0"/>
              <a:t> o </a:t>
            </a:r>
            <a:r>
              <a:rPr lang="en-US" altLang="en-US" dirty="0" err="1"/>
              <a:t>problema</a:t>
            </a:r>
            <a:r>
              <a:rPr lang="en-US" altLang="en-US" dirty="0"/>
              <a:t> de </a:t>
            </a:r>
            <a:r>
              <a:rPr lang="en-US" altLang="en-US" dirty="0" err="1"/>
              <a:t>fuga</a:t>
            </a:r>
            <a:r>
              <a:rPr lang="en-US" altLang="en-US" dirty="0"/>
              <a:t> do </a:t>
            </a:r>
            <a:r>
              <a:rPr lang="en-US" altLang="en-US" dirty="0" err="1"/>
              <a:t>gradiente</a:t>
            </a:r>
            <a:r>
              <a:rPr lang="en-US" altLang="en-US" dirty="0"/>
              <a:t>.</a:t>
            </a:r>
            <a:endParaRPr lang="en-US" altLang="en-US" b="1" dirty="0"/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F21310C9-9DB4-2543-8E93-AC830B998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975225"/>
            <a:ext cx="77771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A não linearidade é necessária para aprender representações complexas (não lineares) de dados, caso contrário, o NN seria apenas uma função linear.</a:t>
            </a:r>
          </a:p>
        </p:txBody>
      </p:sp>
    </p:spTree>
    <p:extLst>
      <p:ext uri="{BB962C8B-B14F-4D97-AF65-F5344CB8AC3E}">
        <p14:creationId xmlns:p14="http://schemas.microsoft.com/office/powerpoint/2010/main" val="2313576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9FFB0E09-8C97-FF44-8E39-AD4BF681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332656"/>
            <a:ext cx="8676456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 – Fluxo de Treinamento</a:t>
            </a:r>
            <a:endParaRPr lang="en-US" altLang="en-US" sz="36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44D18A2C-E74C-E24E-BEDB-61C8B196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265"/>
            <a:ext cx="77470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DDB1A2-2E15-9C4D-875E-98538196094E}"/>
              </a:ext>
            </a:extLst>
          </p:cNvPr>
          <p:cNvSpPr/>
          <p:nvPr/>
        </p:nvSpPr>
        <p:spPr>
          <a:xfrm>
            <a:off x="0" y="600302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- </a:t>
            </a:r>
            <a:r>
              <a:rPr lang="en-US" altLang="en-US" sz="1600" dirty="0" err="1"/>
              <a:t>Ou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seja</a:t>
            </a:r>
            <a:r>
              <a:rPr lang="en-US" altLang="en-US" sz="1600" dirty="0"/>
              <a:t>, a </a:t>
            </a:r>
            <a:r>
              <a:rPr lang="en-US" altLang="en-US" sz="1600" dirty="0" err="1"/>
              <a:t>rede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gerando</a:t>
            </a:r>
            <a:r>
              <a:rPr lang="en-US" altLang="en-US" sz="1600" dirty="0"/>
              <a:t> um </a:t>
            </a:r>
            <a:r>
              <a:rPr lang="en-US" altLang="en-US" sz="1600" dirty="0" err="1"/>
              <a:t>sinal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erro</a:t>
            </a:r>
            <a:r>
              <a:rPr lang="en-US" altLang="en-US" sz="1600" dirty="0"/>
              <a:t> que </a:t>
            </a:r>
            <a:r>
              <a:rPr lang="en-US" altLang="en-US" sz="1600" dirty="0" err="1"/>
              <a:t>mede</a:t>
            </a:r>
            <a:r>
              <a:rPr lang="en-US" altLang="en-US" sz="1600" dirty="0"/>
              <a:t> a </a:t>
            </a:r>
            <a:r>
              <a:rPr lang="en-US" altLang="en-US" sz="1600" dirty="0" err="1"/>
              <a:t>diferença</a:t>
            </a:r>
            <a:r>
              <a:rPr lang="en-US" altLang="en-US" sz="1600" dirty="0"/>
              <a:t> entre as </a:t>
            </a:r>
            <a:r>
              <a:rPr lang="en-US" altLang="en-US" sz="1600" dirty="0" err="1"/>
              <a:t>previsões</a:t>
            </a:r>
            <a:r>
              <a:rPr lang="en-US" altLang="en-US" sz="1600" dirty="0"/>
              <a:t> da </a:t>
            </a:r>
            <a:r>
              <a:rPr lang="en-US" altLang="en-US" sz="1600" dirty="0" err="1"/>
              <a:t>rede</a:t>
            </a:r>
            <a:r>
              <a:rPr lang="en-US" altLang="en-US" sz="1600" dirty="0"/>
              <a:t> e </a:t>
            </a:r>
            <a:r>
              <a:rPr lang="en-US" altLang="en-US" sz="1600" dirty="0" err="1"/>
              <a:t>os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valores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desejados</a:t>
            </a:r>
            <a:r>
              <a:rPr lang="en-US" altLang="en-US" sz="1600" dirty="0"/>
              <a:t> e, </a:t>
            </a:r>
            <a:r>
              <a:rPr lang="en-US" altLang="en-US" sz="1600" dirty="0" err="1"/>
              <a:t>em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seguida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usando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este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sinal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erro</a:t>
            </a:r>
            <a:r>
              <a:rPr lang="en-US" altLang="en-US" sz="1600" dirty="0"/>
              <a:t> para </a:t>
            </a:r>
            <a:r>
              <a:rPr lang="en-US" altLang="en-US" sz="1600" dirty="0" err="1"/>
              <a:t>alterar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os</a:t>
            </a:r>
            <a:r>
              <a:rPr lang="en-US" altLang="en-US" sz="1600" dirty="0"/>
              <a:t> pesos (</a:t>
            </a:r>
            <a:r>
              <a:rPr lang="en-US" altLang="en-US" sz="1600" dirty="0" err="1"/>
              <a:t>ou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parâmetros</a:t>
            </a:r>
            <a:r>
              <a:rPr lang="en-US" altLang="en-US" sz="1600" dirty="0"/>
              <a:t>) para que as </a:t>
            </a:r>
            <a:r>
              <a:rPr lang="en-US" altLang="en-US" sz="1600" dirty="0" err="1"/>
              <a:t>previsões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fiquem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mais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precisas</a:t>
            </a:r>
            <a:r>
              <a:rPr lang="en-US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87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9255B126-256C-9241-86C8-15C8589A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41" y="692696"/>
            <a:ext cx="7272338" cy="504825"/>
          </a:xfrm>
        </p:spPr>
        <p:txBody>
          <a:bodyPr/>
          <a:lstStyle/>
          <a:p>
            <a:r>
              <a:rPr lang="en-US" altLang="en-US" dirty="0"/>
              <a:t>Deep Learning – </a:t>
            </a:r>
            <a:r>
              <a:rPr lang="en-US" altLang="en-US" dirty="0" err="1"/>
              <a:t>Gradiente</a:t>
            </a:r>
            <a:r>
              <a:rPr lang="en-US" altLang="en-US" dirty="0"/>
              <a:t> </a:t>
            </a:r>
            <a:r>
              <a:rPr lang="en-US" altLang="en-US" dirty="0" err="1"/>
              <a:t>Descendente</a:t>
            </a:r>
            <a:endParaRPr lang="en-US" altLang="en-US" dirty="0"/>
          </a:p>
        </p:txBody>
      </p:sp>
      <p:pic>
        <p:nvPicPr>
          <p:cNvPr id="81922" name="Content Placeholder 4">
            <a:extLst>
              <a:ext uri="{FF2B5EF4-FFF2-40B4-BE49-F238E27FC236}">
                <a16:creationId xmlns:a16="http://schemas.microsoft.com/office/drawing/2014/main" id="{9B8B6D09-A9F0-1E43-8AD5-463F290867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688" y="1268760"/>
            <a:ext cx="6032777" cy="4744491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24C734-5307-544E-B69E-2B3E9A57A87D}"/>
              </a:ext>
            </a:extLst>
          </p:cNvPr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- A </a:t>
            </a:r>
            <a:r>
              <a:rPr lang="en-US" altLang="en-US" sz="1600" dirty="0" err="1"/>
              <a:t>técnica</a:t>
            </a:r>
            <a:r>
              <a:rPr lang="en-US" altLang="en-US" sz="1600" dirty="0"/>
              <a:t> do </a:t>
            </a:r>
            <a:r>
              <a:rPr lang="en-US" altLang="en-US" sz="1600" dirty="0" err="1"/>
              <a:t>Gradiente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Descendente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descobre</a:t>
            </a:r>
            <a:r>
              <a:rPr lang="en-US" altLang="en-US" sz="1600" dirty="0"/>
              <a:t> o </a:t>
            </a:r>
            <a:r>
              <a:rPr lang="en-US" altLang="en-US" sz="1600" dirty="0" err="1"/>
              <a:t>mínimo</a:t>
            </a:r>
            <a:r>
              <a:rPr lang="en-US" altLang="en-US" sz="1600" dirty="0"/>
              <a:t> (local) da </a:t>
            </a:r>
            <a:r>
              <a:rPr lang="en-US" altLang="en-US" sz="1600" dirty="0" err="1"/>
              <a:t>função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custo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usado</a:t>
            </a:r>
            <a:r>
              <a:rPr lang="en-US" altLang="en-US" sz="1600" dirty="0"/>
              <a:t> para </a:t>
            </a:r>
            <a:r>
              <a:rPr lang="en-US" altLang="en-US" sz="1600" dirty="0" err="1"/>
              <a:t>calcular</a:t>
            </a:r>
            <a:r>
              <a:rPr lang="en-US" altLang="en-US" sz="1600" dirty="0"/>
              <a:t> o </a:t>
            </a:r>
            <a:r>
              <a:rPr lang="en-US" altLang="en-US" sz="1600" dirty="0" err="1"/>
              <a:t>erro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saída</a:t>
            </a:r>
            <a:r>
              <a:rPr lang="en-US" altLang="en-US" sz="1600" dirty="0"/>
              <a:t>) e </a:t>
            </a:r>
            <a:r>
              <a:rPr lang="en-US" altLang="en-US" sz="1600" dirty="0" err="1"/>
              <a:t>é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usado</a:t>
            </a:r>
            <a:r>
              <a:rPr lang="en-US" altLang="en-US" sz="1600" dirty="0"/>
              <a:t> para </a:t>
            </a:r>
            <a:r>
              <a:rPr lang="en-US" altLang="en-US" sz="1600" dirty="0" err="1"/>
              <a:t>ajustar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os</a:t>
            </a:r>
            <a:r>
              <a:rPr lang="en-US" altLang="en-US" sz="1600" dirty="0"/>
              <a:t> pesos.</a:t>
            </a:r>
          </a:p>
        </p:txBody>
      </p:sp>
    </p:spTree>
    <p:extLst>
      <p:ext uri="{BB962C8B-B14F-4D97-AF65-F5344CB8AC3E}">
        <p14:creationId xmlns:p14="http://schemas.microsoft.com/office/powerpoint/2010/main" val="146238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73FF0013-BFE6-D046-9355-9F7978903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404664"/>
            <a:ext cx="8424936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 –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Autoencoders</a:t>
            </a:r>
            <a:endParaRPr lang="en-US" altLang="en-US" sz="36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73821D38-569F-5144-A2B6-91CB1B0E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44" y="980728"/>
            <a:ext cx="6877136" cy="439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0AEB19-1B0D-274A-84C5-EB3D8E901034}"/>
              </a:ext>
            </a:extLst>
          </p:cNvPr>
          <p:cNvSpPr/>
          <p:nvPr/>
        </p:nvSpPr>
        <p:spPr>
          <a:xfrm>
            <a:off x="0" y="558924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US" altLang="en-US" sz="1200" dirty="0" err="1"/>
              <a:t>Composto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por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duas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redes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simétricas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crenças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profundas</a:t>
            </a:r>
            <a:r>
              <a:rPr lang="en-US" altLang="en-US" sz="1200" dirty="0"/>
              <a:t>. A </a:t>
            </a:r>
            <a:r>
              <a:rPr lang="en-US" altLang="en-US" sz="1200" dirty="0" err="1"/>
              <a:t>rede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codificação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aprende</a:t>
            </a:r>
            <a:r>
              <a:rPr lang="en-US" altLang="en-US" sz="1200" dirty="0"/>
              <a:t> a </a:t>
            </a:r>
            <a:r>
              <a:rPr lang="en-US" altLang="en-US" sz="1200" dirty="0" err="1"/>
              <a:t>comprimir</a:t>
            </a:r>
            <a:r>
              <a:rPr lang="en-US" altLang="en-US" sz="1200" dirty="0"/>
              <a:t> a entrada para um </a:t>
            </a:r>
            <a:r>
              <a:rPr lang="en-US" altLang="en-US" sz="1200" dirty="0" err="1"/>
              <a:t>vetor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condensado</a:t>
            </a:r>
            <a:r>
              <a:rPr lang="en-US" altLang="en-US" sz="1200" dirty="0"/>
              <a:t> (</a:t>
            </a:r>
            <a:r>
              <a:rPr lang="en-US" altLang="en-US" sz="1200" dirty="0" err="1"/>
              <a:t>redução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dimensionalidade</a:t>
            </a:r>
            <a:r>
              <a:rPr lang="en-US" altLang="en-US" sz="1200" dirty="0"/>
              <a:t>). A </a:t>
            </a:r>
            <a:r>
              <a:rPr lang="en-US" altLang="en-US" sz="1200" dirty="0" err="1"/>
              <a:t>rede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decodificação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pode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usada</a:t>
            </a:r>
            <a:r>
              <a:rPr lang="en-US" altLang="en-US" sz="1200" dirty="0"/>
              <a:t> para </a:t>
            </a:r>
            <a:r>
              <a:rPr lang="en-US" altLang="en-US" sz="1200" dirty="0" err="1"/>
              <a:t>reconstruir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os</a:t>
            </a:r>
            <a:r>
              <a:rPr lang="en-US" altLang="en-US" sz="1200" dirty="0"/>
              <a:t> dados.</a:t>
            </a:r>
          </a:p>
          <a:p>
            <a:pPr marL="171450" indent="-171450" algn="just">
              <a:buFontTx/>
              <a:buChar char="-"/>
            </a:pPr>
            <a:endParaRPr lang="en-US" altLang="en-US" sz="1200" dirty="0"/>
          </a:p>
          <a:p>
            <a:pPr marL="171450" indent="-171450" algn="just">
              <a:buFontTx/>
              <a:buChar char="-"/>
            </a:pPr>
            <a:r>
              <a:rPr lang="en-US" altLang="en-US" sz="1200" dirty="0"/>
              <a:t>Ex: </a:t>
            </a:r>
            <a:r>
              <a:rPr lang="en-US" altLang="en-US" sz="1200" dirty="0" err="1"/>
              <a:t>Modelagem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Tópicos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Documento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coleção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é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convertido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um Bag-of Words e </a:t>
            </a:r>
            <a:r>
              <a:rPr lang="en-US" altLang="en-US" sz="1200" dirty="0" err="1"/>
              <a:t>transformado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um </a:t>
            </a:r>
            <a:r>
              <a:rPr lang="en-US" altLang="en-US" sz="1200" dirty="0" err="1"/>
              <a:t>vetor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recurso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compactado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usando</a:t>
            </a:r>
            <a:r>
              <a:rPr lang="en-US" altLang="en-US" sz="1200" dirty="0"/>
              <a:t> um </a:t>
            </a:r>
            <a:r>
              <a:rPr lang="en-US" altLang="en-US" sz="1200" dirty="0" err="1"/>
              <a:t>autoencoder</a:t>
            </a:r>
            <a:r>
              <a:rPr lang="en-US" altLang="en-US" sz="1200" dirty="0"/>
              <a:t>. A </a:t>
            </a:r>
            <a:r>
              <a:rPr lang="en-US" altLang="en-US" sz="1200" dirty="0" err="1"/>
              <a:t>distância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todos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os</a:t>
            </a:r>
            <a:r>
              <a:rPr lang="en-US" altLang="en-US" sz="1200" dirty="0"/>
              <a:t> outros </a:t>
            </a:r>
            <a:r>
              <a:rPr lang="en-US" altLang="en-US" sz="1200" dirty="0" err="1"/>
              <a:t>documentos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vetoriais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pode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medida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os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vetores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documentos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próximos</a:t>
            </a:r>
            <a:r>
              <a:rPr lang="en-US" altLang="en-US" sz="1200" dirty="0"/>
              <a:t> se </a:t>
            </a:r>
            <a:r>
              <a:rPr lang="en-US" altLang="en-US" sz="1200" dirty="0" err="1"/>
              <a:t>enquadram</a:t>
            </a:r>
            <a:r>
              <a:rPr lang="en-US" altLang="en-US" sz="1200" dirty="0"/>
              <a:t> no </a:t>
            </a:r>
            <a:r>
              <a:rPr lang="en-US" altLang="en-US" sz="1200" dirty="0" err="1"/>
              <a:t>mesmo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tópico</a:t>
            </a:r>
            <a:r>
              <a:rPr lang="en-US" alt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218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ítulo 1">
            <a:extLst>
              <a:ext uri="{FF2B5EF4-FFF2-40B4-BE49-F238E27FC236}">
                <a16:creationId xmlns:a16="http://schemas.microsoft.com/office/drawing/2014/main" id="{2B13F713-736B-8A49-82D1-559BC8789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17" y="980728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 - </a:t>
            </a:r>
            <a:r>
              <a:rPr lang="en-US" altLang="en-US" sz="3600" dirty="0"/>
              <a:t>Convolutional Neural Nets (CNN)</a:t>
            </a:r>
          </a:p>
        </p:txBody>
      </p:sp>
      <p:pic>
        <p:nvPicPr>
          <p:cNvPr id="39938" name="Picture 3">
            <a:extLst>
              <a:ext uri="{FF2B5EF4-FFF2-40B4-BE49-F238E27FC236}">
                <a16:creationId xmlns:a16="http://schemas.microsoft.com/office/drawing/2014/main" id="{E5CB3FBC-BDB7-2740-B715-2BFDE7FF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9" y="1988840"/>
            <a:ext cx="83566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D8DB7-399D-7D43-9E2A-8F001E8F232C}"/>
              </a:ext>
            </a:extLst>
          </p:cNvPr>
          <p:cNvSpPr/>
          <p:nvPr/>
        </p:nvSpPr>
        <p:spPr>
          <a:xfrm>
            <a:off x="8690" y="5467524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en-US" sz="1200" dirty="0" err="1"/>
              <a:t>Redes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neurais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convolucionais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aprendem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representação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complexa</a:t>
            </a:r>
            <a:r>
              <a:rPr lang="en-US" altLang="en-US" sz="1200" dirty="0"/>
              <a:t> de dados </a:t>
            </a:r>
            <a:r>
              <a:rPr lang="en-US" altLang="en-US" sz="1200" dirty="0" err="1"/>
              <a:t>visuais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usando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grandes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quantidades</a:t>
            </a:r>
            <a:r>
              <a:rPr lang="en-US" altLang="en-US" sz="1200" dirty="0"/>
              <a:t> de dados. </a:t>
            </a:r>
            <a:r>
              <a:rPr lang="en-US" altLang="en-US" sz="1200" dirty="0" err="1"/>
              <a:t>Eles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inspirados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pelo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sistema</a:t>
            </a:r>
            <a:r>
              <a:rPr lang="en-US" altLang="en-US" sz="1200" dirty="0"/>
              <a:t> visual </a:t>
            </a:r>
            <a:r>
              <a:rPr lang="en-US" altLang="en-US" sz="1200" dirty="0" err="1"/>
              <a:t>humano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aprendem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múltiplas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camadas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transformações</a:t>
            </a:r>
            <a:r>
              <a:rPr lang="en-US" altLang="en-US" sz="1200" dirty="0"/>
              <a:t>, que </a:t>
            </a:r>
            <a:r>
              <a:rPr lang="en-US" altLang="en-US" sz="1200" dirty="0" err="1"/>
              <a:t>são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aplicadas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sobre</a:t>
            </a:r>
            <a:r>
              <a:rPr lang="en-US" altLang="en-US" sz="1200" dirty="0"/>
              <a:t> a </a:t>
            </a:r>
            <a:r>
              <a:rPr lang="en-US" altLang="en-US" sz="1200" dirty="0" err="1"/>
              <a:t>outra</a:t>
            </a:r>
            <a:r>
              <a:rPr lang="en-US" altLang="en-US" sz="1200" dirty="0"/>
              <a:t> para </a:t>
            </a:r>
            <a:r>
              <a:rPr lang="en-US" altLang="en-US" sz="1200" dirty="0" err="1"/>
              <a:t>extrair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representação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progressivamente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mais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sofisticada</a:t>
            </a:r>
            <a:r>
              <a:rPr lang="en-US" altLang="en-US" sz="1200" dirty="0"/>
              <a:t> da entrada.</a:t>
            </a:r>
          </a:p>
          <a:p>
            <a:pPr marL="171450" indent="-171450">
              <a:buFontTx/>
              <a:buChar char="-"/>
            </a:pPr>
            <a:endParaRPr lang="en-US" altLang="en-US" sz="1200" dirty="0"/>
          </a:p>
          <a:p>
            <a:pPr marL="171450" indent="-171450">
              <a:buFontTx/>
              <a:buChar char="-"/>
            </a:pPr>
            <a:r>
              <a:rPr lang="en-US" altLang="en-US" sz="1200" dirty="0" err="1"/>
              <a:t>Cada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camada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CNN </a:t>
            </a:r>
            <a:r>
              <a:rPr lang="en-US" altLang="en-US" sz="1200" dirty="0" err="1"/>
              <a:t>recebe</a:t>
            </a:r>
            <a:r>
              <a:rPr lang="en-US" altLang="en-US" sz="1200" dirty="0"/>
              <a:t> um volume 3D de </a:t>
            </a:r>
            <a:r>
              <a:rPr lang="en-US" altLang="en-US" sz="1200" dirty="0" err="1"/>
              <a:t>números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gera</a:t>
            </a:r>
            <a:r>
              <a:rPr lang="en-US" altLang="en-US" sz="1200" dirty="0"/>
              <a:t> um volume 3D de </a:t>
            </a:r>
            <a:r>
              <a:rPr lang="en-US" altLang="en-US" sz="1200" dirty="0" err="1"/>
              <a:t>números</a:t>
            </a:r>
            <a:r>
              <a:rPr lang="en-US" altLang="en-US" sz="1200" dirty="0"/>
              <a:t>. </a:t>
            </a:r>
            <a:r>
              <a:rPr lang="en-US" altLang="en-US" sz="1200" dirty="0" err="1"/>
              <a:t>Por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exemplo</a:t>
            </a:r>
            <a:r>
              <a:rPr lang="en-US" altLang="en-US" sz="1200" dirty="0"/>
              <a:t>. A </a:t>
            </a:r>
            <a:r>
              <a:rPr lang="en-US" altLang="en-US" sz="1200" dirty="0" err="1"/>
              <a:t>imagem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é</a:t>
            </a:r>
            <a:r>
              <a:rPr lang="en-US" altLang="en-US" sz="1200" dirty="0"/>
              <a:t> um </a:t>
            </a:r>
            <a:r>
              <a:rPr lang="en-US" altLang="en-US" sz="1200" dirty="0" err="1"/>
              <a:t>cubo</a:t>
            </a:r>
            <a:r>
              <a:rPr lang="en-US" altLang="en-US" sz="1200" dirty="0"/>
              <a:t> 224 * 224 * 3 (RGB) e </a:t>
            </a:r>
            <a:r>
              <a:rPr lang="en-US" altLang="en-US" sz="1200" dirty="0" err="1"/>
              <a:t>será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transformada</a:t>
            </a:r>
            <a:r>
              <a:rPr lang="en-US" altLang="en-US" sz="1200" dirty="0"/>
              <a:t> em1 * 1000 </a:t>
            </a:r>
            <a:r>
              <a:rPr lang="en-US" altLang="en-US" sz="1200" dirty="0" err="1"/>
              <a:t>vetores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probabilidades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32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>
            <a:extLst>
              <a:ext uri="{FF2B5EF4-FFF2-40B4-BE49-F238E27FC236}">
                <a16:creationId xmlns:a16="http://schemas.microsoft.com/office/drawing/2014/main" id="{6A5570DC-EE9D-9B4E-9BEF-E9D155FE9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980728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 - </a:t>
            </a:r>
            <a:r>
              <a:rPr lang="en-US" altLang="en-US" sz="3600" dirty="0"/>
              <a:t>Convolutional Neural Nets (CNN)</a:t>
            </a:r>
          </a:p>
        </p:txBody>
      </p:sp>
      <p:pic>
        <p:nvPicPr>
          <p:cNvPr id="40962" name="Picture 4">
            <a:extLst>
              <a:ext uri="{FF2B5EF4-FFF2-40B4-BE49-F238E27FC236}">
                <a16:creationId xmlns:a16="http://schemas.microsoft.com/office/drawing/2014/main" id="{08CC1740-29A4-2A43-BD53-D104DEFF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" y="1621132"/>
            <a:ext cx="8479577" cy="367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C1E3B9-E9F0-4542-BE91-29C222803A49}"/>
              </a:ext>
            </a:extLst>
          </p:cNvPr>
          <p:cNvSpPr/>
          <p:nvPr/>
        </p:nvSpPr>
        <p:spPr>
          <a:xfrm>
            <a:off x="107504" y="5456981"/>
            <a:ext cx="88569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en-US" sz="1200" dirty="0"/>
              <a:t>A </a:t>
            </a:r>
            <a:r>
              <a:rPr lang="en-US" altLang="en-US" sz="1200" dirty="0" err="1"/>
              <a:t>camada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convolução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é</a:t>
            </a:r>
            <a:r>
              <a:rPr lang="en-US" altLang="en-US" sz="1200" dirty="0"/>
              <a:t> um detector de </a:t>
            </a:r>
            <a:r>
              <a:rPr lang="en-US" altLang="en-US" sz="1200" dirty="0" err="1"/>
              <a:t>recursos</a:t>
            </a:r>
            <a:r>
              <a:rPr lang="en-US" altLang="en-US" sz="1200" dirty="0"/>
              <a:t> que </a:t>
            </a:r>
            <a:r>
              <a:rPr lang="en-US" altLang="en-US" sz="1200" dirty="0" err="1"/>
              <a:t>aprende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automaticamente</a:t>
            </a:r>
            <a:r>
              <a:rPr lang="en-US" altLang="en-US" sz="1200" dirty="0"/>
              <a:t> a </a:t>
            </a:r>
            <a:r>
              <a:rPr lang="en-US" altLang="en-US" sz="1200" dirty="0" err="1"/>
              <a:t>filtrar</a:t>
            </a:r>
            <a:r>
              <a:rPr lang="en-US" altLang="en-US" sz="1200" dirty="0"/>
              <a:t> as </a:t>
            </a:r>
            <a:r>
              <a:rPr lang="en-US" altLang="en-US" sz="1200" dirty="0" err="1"/>
              <a:t>informações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não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necessárias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entrada </a:t>
            </a:r>
            <a:r>
              <a:rPr lang="en-US" altLang="en-US" sz="1200" dirty="0" err="1"/>
              <a:t>usando</a:t>
            </a:r>
            <a:r>
              <a:rPr lang="en-US" altLang="en-US" sz="1200" dirty="0"/>
              <a:t> o kernel de </a:t>
            </a:r>
            <a:r>
              <a:rPr lang="en-US" altLang="en-US" sz="1200" dirty="0" err="1"/>
              <a:t>convolução</a:t>
            </a:r>
            <a:r>
              <a:rPr lang="en-US" altLang="en-US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en-US" sz="1200" dirty="0"/>
          </a:p>
          <a:p>
            <a:pPr marL="171450" indent="-171450">
              <a:buFontTx/>
              <a:buChar char="-"/>
            </a:pPr>
            <a:r>
              <a:rPr lang="en-US" altLang="en-US" sz="1200" dirty="0"/>
              <a:t>As </a:t>
            </a:r>
            <a:r>
              <a:rPr lang="en-US" altLang="en-US" sz="1200" dirty="0" err="1"/>
              <a:t>camadas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agrupamento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calculam</a:t>
            </a:r>
            <a:r>
              <a:rPr lang="en-US" altLang="en-US" sz="1200" dirty="0"/>
              <a:t> o valor </a:t>
            </a:r>
            <a:r>
              <a:rPr lang="en-US" altLang="en-US" sz="1200" dirty="0" err="1"/>
              <a:t>máximo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ou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médio</a:t>
            </a:r>
            <a:r>
              <a:rPr lang="en-US" altLang="en-US" sz="1200" dirty="0"/>
              <a:t> de um </a:t>
            </a:r>
            <a:r>
              <a:rPr lang="en-US" altLang="en-US" sz="1200" dirty="0" err="1"/>
              <a:t>recurso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específico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uma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região</a:t>
            </a:r>
            <a:r>
              <a:rPr lang="en-US" altLang="en-US" sz="1200" dirty="0"/>
              <a:t> dos dados de entrada (</a:t>
            </a:r>
            <a:r>
              <a:rPr lang="en-US" altLang="en-US" sz="1200" dirty="0" err="1"/>
              <a:t>redução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tamanho</a:t>
            </a:r>
            <a:r>
              <a:rPr lang="en-US" altLang="en-US" sz="1200" dirty="0"/>
              <a:t> das imagens de entrada).</a:t>
            </a:r>
          </a:p>
          <a:p>
            <a:pPr marL="171450" indent="-171450">
              <a:buFontTx/>
              <a:buChar char="-"/>
            </a:pPr>
            <a:endParaRPr lang="en-US" altLang="en-US" sz="1200" dirty="0"/>
          </a:p>
          <a:p>
            <a:pPr marL="171450" indent="-171450">
              <a:buFontTx/>
              <a:buChar char="-"/>
            </a:pPr>
            <a:r>
              <a:rPr lang="en-US" altLang="en-US" sz="1200" dirty="0" err="1"/>
              <a:t>Também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ajuda</a:t>
            </a:r>
            <a:r>
              <a:rPr lang="en-US" altLang="en-US" sz="1200" dirty="0"/>
              <a:t> a </a:t>
            </a:r>
            <a:r>
              <a:rPr lang="en-US" altLang="en-US" sz="1200" dirty="0" err="1"/>
              <a:t>detectar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objetos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alguns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locais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incomuns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reduz</a:t>
            </a:r>
            <a:r>
              <a:rPr lang="en-US" altLang="en-US" sz="1200" dirty="0"/>
              <a:t> o </a:t>
            </a:r>
            <a:r>
              <a:rPr lang="en-US" altLang="en-US" sz="1200" dirty="0" err="1"/>
              <a:t>tamanho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memória</a:t>
            </a:r>
            <a:r>
              <a:rPr lang="en-US" alt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15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ítulo 1">
            <a:extLst>
              <a:ext uri="{FF2B5EF4-FFF2-40B4-BE49-F238E27FC236}">
                <a16:creationId xmlns:a16="http://schemas.microsoft.com/office/drawing/2014/main" id="{DA892A26-615D-D747-8A9C-D4058B2FF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790575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Learning - </a:t>
            </a:r>
            <a:r>
              <a:rPr lang="en-US" altLang="en-US" sz="3600" dirty="0"/>
              <a:t>Recurrent Neural Nets (RNN)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626EB210-BDA6-374D-A1A0-F153623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3100"/>
            <a:ext cx="88646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5">
            <a:extLst>
              <a:ext uri="{FF2B5EF4-FFF2-40B4-BE49-F238E27FC236}">
                <a16:creationId xmlns:a16="http://schemas.microsoft.com/office/drawing/2014/main" id="{8A244D6E-29A6-4047-A040-4A7003F9E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389063"/>
            <a:ext cx="842486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Char char="-"/>
            </a:pPr>
            <a:r>
              <a:rPr lang="en-US" altLang="en-US"/>
              <a:t>Os RNNs são computadores gerais que podem aprender algoritmos para mapear seqüências de entrada para seqüências de saída (vetores de tamanho flexível). </a:t>
            </a:r>
          </a:p>
          <a:p>
            <a:pPr>
              <a:buFontTx/>
              <a:buChar char="-"/>
            </a:pPr>
            <a:endParaRPr lang="en-US" altLang="en-US"/>
          </a:p>
          <a:p>
            <a:pPr>
              <a:buFontTx/>
              <a:buChar char="-"/>
            </a:pPr>
            <a:r>
              <a:rPr lang="en-US" altLang="en-US"/>
              <a:t>O conteúdo do vetor de saída é influenciado por todo o histórico de entradas.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26FCF3-5267-2D46-8E4C-023D21EAF2EF}"/>
              </a:ext>
            </a:extLst>
          </p:cNvPr>
          <p:cNvSpPr/>
          <p:nvPr/>
        </p:nvSpPr>
        <p:spPr>
          <a:xfrm>
            <a:off x="-35719" y="62025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en-US" sz="1200" dirty="0"/>
              <a:t>O </a:t>
            </a:r>
            <a:r>
              <a:rPr lang="en-US" altLang="en-US" sz="1200" dirty="0" err="1"/>
              <a:t>estado</a:t>
            </a:r>
            <a:r>
              <a:rPr lang="en-US" altLang="en-US" sz="1200" dirty="0"/>
              <a:t> da arte </a:t>
            </a:r>
            <a:r>
              <a:rPr lang="en-US" altLang="en-US" sz="1200" dirty="0" err="1"/>
              <a:t>resulta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predição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séries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temporais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robótica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adaptativa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reconhecimento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caligrafia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classificação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imagem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reconhecimento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fala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predição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mercado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ações</a:t>
            </a:r>
            <a:r>
              <a:rPr lang="en-US" altLang="en-US" sz="1200" dirty="0"/>
              <a:t> e outros </a:t>
            </a:r>
            <a:r>
              <a:rPr lang="en-US" altLang="en-US" sz="1200" dirty="0" err="1"/>
              <a:t>problemas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aprendizado</a:t>
            </a:r>
            <a:r>
              <a:rPr lang="en-US" altLang="en-US" sz="1200" dirty="0"/>
              <a:t> de </a:t>
            </a:r>
            <a:r>
              <a:rPr lang="en-US" altLang="en-US" sz="1200" dirty="0" err="1"/>
              <a:t>seqüência</a:t>
            </a:r>
            <a:r>
              <a:rPr lang="en-US" altLang="en-US" sz="1200" dirty="0"/>
              <a:t>. </a:t>
            </a:r>
            <a:r>
              <a:rPr lang="en-US" altLang="en-US" sz="1200" dirty="0" err="1"/>
              <a:t>Tudo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pode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processado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seqüencialmente</a:t>
            </a:r>
            <a:r>
              <a:rPr lang="en-US" alt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942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>
            <a:extLst>
              <a:ext uri="{FF2B5EF4-FFF2-40B4-BE49-F238E27FC236}">
                <a16:creationId xmlns:a16="http://schemas.microsoft.com/office/drawing/2014/main" id="{8A270340-EEAE-1343-9D9B-859BCAE3C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752475"/>
            <a:ext cx="7056438" cy="504825"/>
          </a:xfrm>
        </p:spPr>
        <p:txBody>
          <a:bodyPr/>
          <a:lstStyle/>
          <a:p>
            <a:r>
              <a:rPr lang="pt-BR" altLang="en-US" dirty="0" err="1"/>
              <a:t>Deep</a:t>
            </a:r>
            <a:r>
              <a:rPr lang="pt-BR" altLang="en-US" dirty="0"/>
              <a:t> Learning - </a:t>
            </a:r>
            <a:r>
              <a:rPr lang="pt-BR" altLang="en-US" dirty="0" err="1"/>
              <a:t>Long</a:t>
            </a:r>
            <a:r>
              <a:rPr lang="pt-BR" altLang="en-US" dirty="0"/>
              <a:t> Short-</a:t>
            </a:r>
            <a:r>
              <a:rPr lang="pt-BR" altLang="en-US" dirty="0" err="1"/>
              <a:t>Term</a:t>
            </a:r>
            <a:r>
              <a:rPr lang="pt-BR" altLang="en-US" dirty="0"/>
              <a:t> </a:t>
            </a:r>
            <a:r>
              <a:rPr lang="pt-BR" altLang="en-US" dirty="0" err="1"/>
              <a:t>Memory</a:t>
            </a:r>
            <a:endParaRPr lang="en-US" altLang="en-US" dirty="0"/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048C7888-D3F9-F74A-AAA8-72DCA8C9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4" y="2564904"/>
            <a:ext cx="3935413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5">
            <a:extLst>
              <a:ext uri="{FF2B5EF4-FFF2-40B4-BE49-F238E27FC236}">
                <a16:creationId xmlns:a16="http://schemas.microsoft.com/office/drawing/2014/main" id="{9CF11570-97B9-7640-B4C7-5CA4C0CE7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357313"/>
            <a:ext cx="842486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Char char="-"/>
            </a:pPr>
            <a:r>
              <a:rPr lang="en-US" altLang="en-US"/>
              <a:t>Uma rede LSTM (Long Short-Term Memory) é um tipo particular de rede recorrente que funciona um pouco melhor na prática, devido à sua equação de atualização mais poderosa e a algumas dinâmicas de propagação retrógradas.</a:t>
            </a:r>
          </a:p>
        </p:txBody>
      </p:sp>
    </p:spTree>
    <p:extLst>
      <p:ext uri="{BB962C8B-B14F-4D97-AF65-F5344CB8AC3E}">
        <p14:creationId xmlns:p14="http://schemas.microsoft.com/office/powerpoint/2010/main" val="880547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ítulo 1">
            <a:extLst>
              <a:ext uri="{FF2B5EF4-FFF2-40B4-BE49-F238E27FC236}">
                <a16:creationId xmlns:a16="http://schemas.microsoft.com/office/drawing/2014/main" id="{8F19926C-8954-6F45-A1D1-091EBC9DB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908720"/>
            <a:ext cx="7056438" cy="504825"/>
          </a:xfrm>
        </p:spPr>
        <p:txBody>
          <a:bodyPr/>
          <a:lstStyle/>
          <a:p>
            <a:r>
              <a:rPr lang="pt-BR" altLang="en-US" dirty="0" err="1"/>
              <a:t>Deep</a:t>
            </a:r>
            <a:r>
              <a:rPr lang="pt-BR" altLang="en-US" dirty="0"/>
              <a:t> Learning – CNN + RNN – Gerador de Legenda</a:t>
            </a:r>
            <a:endParaRPr lang="en-US" altLang="en-US" dirty="0"/>
          </a:p>
        </p:txBody>
      </p:sp>
      <p:pic>
        <p:nvPicPr>
          <p:cNvPr id="47106" name="Picture 3">
            <a:extLst>
              <a:ext uri="{FF2B5EF4-FFF2-40B4-BE49-F238E27FC236}">
                <a16:creationId xmlns:a16="http://schemas.microsoft.com/office/drawing/2014/main" id="{509D31DA-28BE-764E-A87F-DE06ECAD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070975" cy="41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16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ítulo 1">
            <a:extLst>
              <a:ext uri="{FF2B5EF4-FFF2-40B4-BE49-F238E27FC236}">
                <a16:creationId xmlns:a16="http://schemas.microsoft.com/office/drawing/2014/main" id="{29E799BF-DD41-AE4B-9A56-CE2C4D53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250" y="823913"/>
            <a:ext cx="7056438" cy="504825"/>
          </a:xfrm>
        </p:spPr>
        <p:txBody>
          <a:bodyPr/>
          <a:lstStyle/>
          <a:p>
            <a:r>
              <a:rPr lang="pt-BR" altLang="en-US" dirty="0" err="1"/>
              <a:t>Deep</a:t>
            </a:r>
            <a:r>
              <a:rPr lang="pt-BR" altLang="en-US" dirty="0"/>
              <a:t> Learning - </a:t>
            </a:r>
            <a:r>
              <a:rPr lang="pt-BR" altLang="en-US" dirty="0" err="1"/>
              <a:t>Embeddings</a:t>
            </a:r>
            <a:endParaRPr lang="en-US" altLang="en-US" dirty="0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52C07564-5A2E-7B46-8601-24A104DA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146175"/>
            <a:ext cx="511651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Box 4">
            <a:extLst>
              <a:ext uri="{FF2B5EF4-FFF2-40B4-BE49-F238E27FC236}">
                <a16:creationId xmlns:a16="http://schemas.microsoft.com/office/drawing/2014/main" id="{738CA2E3-2996-8347-BAE7-CCCF34923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005263"/>
            <a:ext cx="1512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/>
              <a:t>Fotografia</a:t>
            </a:r>
          </a:p>
        </p:txBody>
      </p:sp>
      <p:sp>
        <p:nvSpPr>
          <p:cNvPr id="48132" name="TextBox 6">
            <a:extLst>
              <a:ext uri="{FF2B5EF4-FFF2-40B4-BE49-F238E27FC236}">
                <a16:creationId xmlns:a16="http://schemas.microsoft.com/office/drawing/2014/main" id="{6338C056-B784-9E42-A344-EF3639CD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6180" y="5314021"/>
            <a:ext cx="1376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b="1" dirty="0" err="1"/>
              <a:t>Boto</a:t>
            </a:r>
            <a:r>
              <a:rPr lang="en-US" altLang="en-US" b="1" dirty="0"/>
              <a:t> </a:t>
            </a:r>
            <a:r>
              <a:rPr lang="en-US" altLang="en-US" b="1" dirty="0" err="1"/>
              <a:t>Cor</a:t>
            </a:r>
            <a:r>
              <a:rPr lang="en-US" altLang="en-US" b="1" dirty="0"/>
              <a:t> de Rosa</a:t>
            </a:r>
          </a:p>
        </p:txBody>
      </p:sp>
      <p:sp>
        <p:nvSpPr>
          <p:cNvPr id="48133" name="TextBox 7">
            <a:extLst>
              <a:ext uri="{FF2B5EF4-FFF2-40B4-BE49-F238E27FC236}">
                <a16:creationId xmlns:a16="http://schemas.microsoft.com/office/drawing/2014/main" id="{016D926B-423E-3F4B-99FF-6BE0AE904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5314021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 dirty="0" err="1"/>
              <a:t>Golfinho</a:t>
            </a:r>
            <a:endParaRPr lang="en-US" altLang="en-US" b="1" dirty="0"/>
          </a:p>
        </p:txBody>
      </p:sp>
      <p:sp>
        <p:nvSpPr>
          <p:cNvPr id="48134" name="TextBox 8">
            <a:extLst>
              <a:ext uri="{FF2B5EF4-FFF2-40B4-BE49-F238E27FC236}">
                <a16:creationId xmlns:a16="http://schemas.microsoft.com/office/drawing/2014/main" id="{B4FB4EB0-17FC-0F46-88AC-34FF9CD3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9364" y="4653136"/>
            <a:ext cx="1216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 dirty="0" err="1"/>
              <a:t>Seaworld</a:t>
            </a:r>
            <a:endParaRPr lang="en-US" altLang="en-US" b="1" dirty="0"/>
          </a:p>
        </p:txBody>
      </p:sp>
      <p:sp>
        <p:nvSpPr>
          <p:cNvPr id="48135" name="TextBox 9">
            <a:extLst>
              <a:ext uri="{FF2B5EF4-FFF2-40B4-BE49-F238E27FC236}">
                <a16:creationId xmlns:a16="http://schemas.microsoft.com/office/drawing/2014/main" id="{2CAA7A4B-418E-D04C-B653-F65E97B51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2016125"/>
            <a:ext cx="1360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/>
              <a:t>São Paulo</a:t>
            </a:r>
          </a:p>
        </p:txBody>
      </p:sp>
    </p:spTree>
    <p:extLst>
      <p:ext uri="{BB962C8B-B14F-4D97-AF65-F5344CB8AC3E}">
        <p14:creationId xmlns:p14="http://schemas.microsoft.com/office/powerpoint/2010/main" val="247432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ítulo 1">
            <a:extLst>
              <a:ext uri="{FF2B5EF4-FFF2-40B4-BE49-F238E27FC236}">
                <a16:creationId xmlns:a16="http://schemas.microsoft.com/office/drawing/2014/main" id="{A0A66A88-6DE0-DC40-9CED-9379A490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learning</a:t>
            </a:r>
            <a:endParaRPr lang="en-US" altLang="en-US" sz="3600" dirty="0"/>
          </a:p>
        </p:txBody>
      </p:sp>
      <p:pic>
        <p:nvPicPr>
          <p:cNvPr id="9218" name="Picture 4">
            <a:extLst>
              <a:ext uri="{FF2B5EF4-FFF2-40B4-BE49-F238E27FC236}">
                <a16:creationId xmlns:a16="http://schemas.microsoft.com/office/drawing/2014/main" id="{D7E3C0AE-8E15-CB47-BC3D-C2D8AFE14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144000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58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ítulo 1">
            <a:extLst>
              <a:ext uri="{FF2B5EF4-FFF2-40B4-BE49-F238E27FC236}">
                <a16:creationId xmlns:a16="http://schemas.microsoft.com/office/drawing/2014/main" id="{899CD919-D6CF-9F43-BC25-04ACE73B9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2800" dirty="0" err="1"/>
              <a:t>Deep</a:t>
            </a:r>
            <a:r>
              <a:rPr lang="pt-BR" altLang="en-US" sz="2800" dirty="0"/>
              <a:t> Learning – Requerimentos</a:t>
            </a:r>
            <a:endParaRPr lang="en-US" altLang="en-US" sz="2800" dirty="0"/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BE33DC5D-1C3F-164F-8FBA-956FE115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463800"/>
            <a:ext cx="13081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8">
            <a:extLst>
              <a:ext uri="{FF2B5EF4-FFF2-40B4-BE49-F238E27FC236}">
                <a16:creationId xmlns:a16="http://schemas.microsoft.com/office/drawing/2014/main" id="{141C43C8-40C8-2245-90C1-879CB812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58850"/>
            <a:ext cx="12954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10">
            <a:extLst>
              <a:ext uri="{FF2B5EF4-FFF2-40B4-BE49-F238E27FC236}">
                <a16:creationId xmlns:a16="http://schemas.microsoft.com/office/drawing/2014/main" id="{F15A7BEA-86F9-D748-A2CE-7D3597448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510213"/>
            <a:ext cx="1295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12">
            <a:extLst>
              <a:ext uri="{FF2B5EF4-FFF2-40B4-BE49-F238E27FC236}">
                <a16:creationId xmlns:a16="http://schemas.microsoft.com/office/drawing/2014/main" id="{8E8C1B5C-F197-9145-A0CD-372FE2FC4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350963"/>
            <a:ext cx="6718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/>
              <a:t>Grande </a:t>
            </a:r>
            <a:r>
              <a:rPr lang="en-US" altLang="en-US" sz="2800" i="1"/>
              <a:t>dataset</a:t>
            </a:r>
            <a:r>
              <a:rPr lang="en-US" altLang="en-US" sz="2800"/>
              <a:t> com </a:t>
            </a:r>
            <a:r>
              <a:rPr lang="en-US" altLang="en-US" sz="2800" b="1"/>
              <a:t>boa qualidade;</a:t>
            </a:r>
          </a:p>
        </p:txBody>
      </p:sp>
      <p:sp>
        <p:nvSpPr>
          <p:cNvPr id="54278" name="TextBox 14">
            <a:extLst>
              <a:ext uri="{FF2B5EF4-FFF2-40B4-BE49-F238E27FC236}">
                <a16:creationId xmlns:a16="http://schemas.microsoft.com/office/drawing/2014/main" id="{4E5E2085-16A9-F34B-BEC5-94F21C75C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654300"/>
            <a:ext cx="67183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/>
              <a:t>Objetivos mensuráveis e descritíveis (para definição do custo);</a:t>
            </a:r>
            <a:endParaRPr lang="en-US" altLang="en-US" sz="2800" b="1"/>
          </a:p>
        </p:txBody>
      </p:sp>
      <p:sp>
        <p:nvSpPr>
          <p:cNvPr id="54279" name="TextBox 15">
            <a:extLst>
              <a:ext uri="{FF2B5EF4-FFF2-40B4-BE49-F238E27FC236}">
                <a16:creationId xmlns:a16="http://schemas.microsoft.com/office/drawing/2014/main" id="{910C2087-0023-AC4D-90C1-7810A1B6B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176713"/>
            <a:ext cx="67183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 b="1"/>
              <a:t>Poder computacional </a:t>
            </a:r>
            <a:r>
              <a:rPr lang="en-US" altLang="en-US" sz="2800"/>
              <a:t>(Ex: instâncias de GPUs);</a:t>
            </a:r>
          </a:p>
        </p:txBody>
      </p:sp>
      <p:pic>
        <p:nvPicPr>
          <p:cNvPr id="54280" name="Picture 16">
            <a:extLst>
              <a:ext uri="{FF2B5EF4-FFF2-40B4-BE49-F238E27FC236}">
                <a16:creationId xmlns:a16="http://schemas.microsoft.com/office/drawing/2014/main" id="{A55C36F3-F735-824B-B8E9-1E25D368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95738"/>
            <a:ext cx="12954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Box 18">
            <a:extLst>
              <a:ext uri="{FF2B5EF4-FFF2-40B4-BE49-F238E27FC236}">
                <a16:creationId xmlns:a16="http://schemas.microsoft.com/office/drawing/2014/main" id="{AFB3E06B-56B7-F24B-8D31-6248C23B9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700713"/>
            <a:ext cx="67183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Excede em tarefas onde a unidade básica (pixel, palavra) tem muito pouco significado por si mesma, mas a combinação de tais unidades tem um significado útil.</a:t>
            </a:r>
          </a:p>
        </p:txBody>
      </p:sp>
    </p:spTree>
    <p:extLst>
      <p:ext uri="{BB962C8B-B14F-4D97-AF65-F5344CB8AC3E}">
        <p14:creationId xmlns:p14="http://schemas.microsoft.com/office/powerpoint/2010/main" val="3767260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ítulo 1">
            <a:extLst>
              <a:ext uri="{FF2B5EF4-FFF2-40B4-BE49-F238E27FC236}">
                <a16:creationId xmlns:a16="http://schemas.microsoft.com/office/drawing/2014/main" id="{668E5A39-F611-874D-8530-62E41994A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200" dirty="0"/>
              <a:t>Ferramentais em </a:t>
            </a:r>
            <a:r>
              <a:rPr lang="pt-BR" altLang="en-US" sz="3200" dirty="0" err="1"/>
              <a:t>Deep</a:t>
            </a:r>
            <a:r>
              <a:rPr lang="pt-BR" altLang="en-US" sz="3200" dirty="0"/>
              <a:t> Learning</a:t>
            </a:r>
            <a:endParaRPr lang="en-US" altLang="en-US" sz="3200" dirty="0"/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76FC2153-FC05-DE41-A05B-7FD6C243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63613"/>
            <a:ext cx="9144000" cy="588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52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ítulo 1">
            <a:extLst>
              <a:ext uri="{FF2B5EF4-FFF2-40B4-BE49-F238E27FC236}">
                <a16:creationId xmlns:a16="http://schemas.microsoft.com/office/drawing/2014/main" id="{5AD26600-0171-7948-B9B6-7D0AA33AF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2800" dirty="0" err="1"/>
              <a:t>Deep</a:t>
            </a:r>
            <a:r>
              <a:rPr lang="pt-BR" altLang="en-US" sz="2800" dirty="0"/>
              <a:t> Learning – Computa</a:t>
            </a:r>
            <a:r>
              <a:rPr lang="en-US" altLang="en-US" sz="2800" dirty="0" err="1"/>
              <a:t>ção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Quântica</a:t>
            </a:r>
            <a:endParaRPr lang="en-US" altLang="en-US" sz="2800" dirty="0"/>
          </a:p>
        </p:txBody>
      </p:sp>
      <p:pic>
        <p:nvPicPr>
          <p:cNvPr id="57346" name="Picture 3">
            <a:extLst>
              <a:ext uri="{FF2B5EF4-FFF2-40B4-BE49-F238E27FC236}">
                <a16:creationId xmlns:a16="http://schemas.microsoft.com/office/drawing/2014/main" id="{4F54DE47-7B4B-6D43-9C5A-67BC8A42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05038"/>
            <a:ext cx="3386137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E6F32-CE90-8A4D-80C9-F9CEE1907E8F}"/>
              </a:ext>
            </a:extLst>
          </p:cNvPr>
          <p:cNvSpPr/>
          <p:nvPr/>
        </p:nvSpPr>
        <p:spPr>
          <a:xfrm>
            <a:off x="4140200" y="58738"/>
            <a:ext cx="4679950" cy="6186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br>
              <a:rPr lang="en-US" dirty="0">
                <a:solidFill>
                  <a:srgbClr val="777777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pPr>
              <a:defRPr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Laboratório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Inteligência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Artificial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Quântica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iniciativa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conjunta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 NASA e do Google para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estudar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como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computação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quântica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promover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o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aprendizado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máquina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Computadores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quânticos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lidam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com o que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são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chamados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bits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quânticos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ou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qubits que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podem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facilmente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ter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um valor de um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ou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zero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ou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qualquer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coisa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entre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eles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computação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quântica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representa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uma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mudança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paradigma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uma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mudança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radical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na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forma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como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fazemos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computação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e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em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uma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escala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que tem um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poder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inimaginável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Eric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Ladizinsky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(Co-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fundador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D-Wave)</a:t>
            </a:r>
            <a:endParaRPr lang="en-US" dirty="0">
              <a:solidFill>
                <a:srgbClr val="777777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84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ítulo 1">
            <a:extLst>
              <a:ext uri="{FF2B5EF4-FFF2-40B4-BE49-F238E27FC236}">
                <a16:creationId xmlns:a16="http://schemas.microsoft.com/office/drawing/2014/main" id="{DAC658C0-E5A7-8941-967C-17000D90B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200" dirty="0" err="1"/>
              <a:t>Deep</a:t>
            </a:r>
            <a:r>
              <a:rPr lang="pt-BR" altLang="en-US" sz="3200" dirty="0"/>
              <a:t> Learning - Chips Cognitivos</a:t>
            </a:r>
            <a:endParaRPr lang="en-US" altLang="en-US" sz="3200" dirty="0"/>
          </a:p>
        </p:txBody>
      </p:sp>
      <p:pic>
        <p:nvPicPr>
          <p:cNvPr id="58370" name="Picture 3">
            <a:extLst>
              <a:ext uri="{FF2B5EF4-FFF2-40B4-BE49-F238E27FC236}">
                <a16:creationId xmlns:a16="http://schemas.microsoft.com/office/drawing/2014/main" id="{76893854-0132-CA40-90EF-8338920B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08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ítulo 1">
            <a:extLst>
              <a:ext uri="{FF2B5EF4-FFF2-40B4-BE49-F238E27FC236}">
                <a16:creationId xmlns:a16="http://schemas.microsoft.com/office/drawing/2014/main" id="{E0F6B619-0CB0-544C-B6B7-198A1550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200" dirty="0" err="1"/>
              <a:t>Deep</a:t>
            </a:r>
            <a:r>
              <a:rPr lang="pt-BR" altLang="en-US" sz="3200" dirty="0"/>
              <a:t> Learning – </a:t>
            </a:r>
            <a:r>
              <a:rPr lang="en-US" altLang="en-US" sz="3200" dirty="0" err="1"/>
              <a:t>Conclusões</a:t>
            </a:r>
            <a:endParaRPr lang="en-US" altLang="en-US" sz="3200" dirty="0"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CE1FAA1A-6E7C-324A-B27A-1873B36B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526088"/>
            <a:ext cx="1177925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4">
            <a:extLst>
              <a:ext uri="{FF2B5EF4-FFF2-40B4-BE49-F238E27FC236}">
                <a16:creationId xmlns:a16="http://schemas.microsoft.com/office/drawing/2014/main" id="{143C05B3-08DF-CA4F-AD40-76412887E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4108450"/>
            <a:ext cx="117792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6">
            <a:extLst>
              <a:ext uri="{FF2B5EF4-FFF2-40B4-BE49-F238E27FC236}">
                <a16:creationId xmlns:a16="http://schemas.microsoft.com/office/drawing/2014/main" id="{F114166C-CA7E-4846-BE49-2A69A012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2663825"/>
            <a:ext cx="1135062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8">
            <a:extLst>
              <a:ext uri="{FF2B5EF4-FFF2-40B4-BE49-F238E27FC236}">
                <a16:creationId xmlns:a16="http://schemas.microsoft.com/office/drawing/2014/main" id="{4EBF2D6E-7E61-D04E-A834-16D2C517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93813"/>
            <a:ext cx="108585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0AE9DC-C205-D04B-8653-FDE7D0F66DE3}"/>
              </a:ext>
            </a:extLst>
          </p:cNvPr>
          <p:cNvSpPr/>
          <p:nvPr/>
        </p:nvSpPr>
        <p:spPr>
          <a:xfrm>
            <a:off x="1458913" y="1293813"/>
            <a:ext cx="7505700" cy="53546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Avanços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reforço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e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Arquiteturas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</a:t>
            </a:r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módulos</a:t>
            </a:r>
            <a:r>
              <a:rPr lang="en-US" dirty="0"/>
              <a:t> /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intercambiáveis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com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treinamento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difíceis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entendimento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e o </a:t>
            </a:r>
            <a:r>
              <a:rPr lang="en-US" dirty="0" err="1"/>
              <a:t>processamento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r>
              <a:rPr lang="en-US" dirty="0"/>
              <a:t> natural,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r>
              <a:rPr lang="en-US" dirty="0"/>
              <a:t> com </a:t>
            </a:r>
            <a:r>
              <a:rPr lang="en-US" dirty="0" err="1"/>
              <a:t>sucesso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66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ítulo 1">
            <a:extLst>
              <a:ext uri="{FF2B5EF4-FFF2-40B4-BE49-F238E27FC236}">
                <a16:creationId xmlns:a16="http://schemas.microsoft.com/office/drawing/2014/main" id="{41875C23-BC73-3B43-ADF9-98B54443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200" dirty="0" err="1"/>
              <a:t>Deep</a:t>
            </a:r>
            <a:r>
              <a:rPr lang="pt-BR" altLang="en-US" sz="3200" dirty="0"/>
              <a:t> Learning – </a:t>
            </a:r>
            <a:r>
              <a:rPr lang="en-US" altLang="en-US" sz="3200" dirty="0" err="1"/>
              <a:t>Conclusões</a:t>
            </a:r>
            <a:endParaRPr lang="en-US" altLang="en-US" sz="3200" dirty="0"/>
          </a:p>
        </p:txBody>
      </p:sp>
      <p:sp>
        <p:nvSpPr>
          <p:cNvPr id="60418" name="Rectangle 1">
            <a:extLst>
              <a:ext uri="{FF2B5EF4-FFF2-40B4-BE49-F238E27FC236}">
                <a16:creationId xmlns:a16="http://schemas.microsoft.com/office/drawing/2014/main" id="{B6325C7D-546C-E743-80C5-6785D4B18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484313"/>
            <a:ext cx="799306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/>
              <a:t>Máquinas que aprendem a representar o mundo a partir da experiência.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/>
              <a:t>Deep Learning não é mágica! Apenas estatísticas em uma caixa preta, mas eficaz em padrões de aprendizado.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/>
              <a:t>Nós não descobrimos criatividade e empatia humana.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/>
              <a:t>Transição da pesquisa para produtos de consumo.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/>
              <a:t>Fará com que as ferramentas que você usa todos os dias funcione melhor, mais rápido e mais inteligente.</a:t>
            </a:r>
          </a:p>
        </p:txBody>
      </p:sp>
    </p:spTree>
    <p:extLst>
      <p:ext uri="{BB962C8B-B14F-4D97-AF65-F5344CB8AC3E}">
        <p14:creationId xmlns:p14="http://schemas.microsoft.com/office/powerpoint/2010/main" val="3725769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50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935459" y="2383831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606681" y="2875002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273814" y="4294697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278225" y="4029994"/>
            <a:ext cx="3412162" cy="922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github.com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slideshare.net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JosAhirtonBatistaLop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ítulo 1">
            <a:extLst>
              <a:ext uri="{FF2B5EF4-FFF2-40B4-BE49-F238E27FC236}">
                <a16:creationId xmlns:a16="http://schemas.microsoft.com/office/drawing/2014/main" id="{C9423D8E-416E-AD4F-80F2-AA3F325BB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learning</a:t>
            </a:r>
            <a:endParaRPr lang="en-US" altLang="en-US" sz="3600" dirty="0"/>
          </a:p>
        </p:txBody>
      </p:sp>
      <p:pic>
        <p:nvPicPr>
          <p:cNvPr id="10242" name="Picture 5">
            <a:extLst>
              <a:ext uri="{FF2B5EF4-FFF2-40B4-BE49-F238E27FC236}">
                <a16:creationId xmlns:a16="http://schemas.microsoft.com/office/drawing/2014/main" id="{D50AC7F0-3AB4-D844-B0A2-9C4B66F3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981075"/>
            <a:ext cx="5707063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45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ítulo 1">
            <a:extLst>
              <a:ext uri="{FF2B5EF4-FFF2-40B4-BE49-F238E27FC236}">
                <a16:creationId xmlns:a16="http://schemas.microsoft.com/office/drawing/2014/main" id="{186BBDBB-2C59-8F49-8367-000DC9ED0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learning</a:t>
            </a:r>
            <a:endParaRPr lang="en-US" altLang="en-US" sz="36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73ACCD5-4D45-2D40-A664-F4E46BB60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981075"/>
            <a:ext cx="5716587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45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ítulo 1">
            <a:extLst>
              <a:ext uri="{FF2B5EF4-FFF2-40B4-BE49-F238E27FC236}">
                <a16:creationId xmlns:a16="http://schemas.microsoft.com/office/drawing/2014/main" id="{4D998714-C252-C342-A0BE-6F8223B17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learning</a:t>
            </a:r>
            <a:endParaRPr lang="en-US" altLang="en-US" sz="36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D6D9CD-3E9D-E24E-91B4-8E1BD6B0F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68413"/>
            <a:ext cx="7667625" cy="541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4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ítulo 1">
            <a:extLst>
              <a:ext uri="{FF2B5EF4-FFF2-40B4-BE49-F238E27FC236}">
                <a16:creationId xmlns:a16="http://schemas.microsoft.com/office/drawing/2014/main" id="{7BCAB544-CDFA-5B47-93AF-5468E9A75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Porque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learning</a:t>
            </a:r>
            <a:r>
              <a:rPr lang="pt-BR" altLang="en-US" sz="3600" dirty="0"/>
              <a:t>?</a:t>
            </a:r>
            <a:endParaRPr lang="en-US" altLang="en-US" sz="36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224FE92-ABA8-9047-96DA-53B0E5AF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8027988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94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>
            <a:extLst>
              <a:ext uri="{FF2B5EF4-FFF2-40B4-BE49-F238E27FC236}">
                <a16:creationId xmlns:a16="http://schemas.microsoft.com/office/drawing/2014/main" id="{1815E176-AA6B-A74B-B573-52DAF769A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en-US" sz="3600" dirty="0"/>
              <a:t>Porque </a:t>
            </a:r>
            <a:r>
              <a:rPr lang="pt-BR" altLang="en-US" sz="3600" dirty="0" err="1"/>
              <a:t>Deep</a:t>
            </a:r>
            <a:r>
              <a:rPr lang="pt-BR" altLang="en-US" sz="3600" dirty="0"/>
              <a:t> </a:t>
            </a:r>
            <a:r>
              <a:rPr lang="pt-BR" altLang="en-US" sz="3600" dirty="0" err="1"/>
              <a:t>learning</a:t>
            </a:r>
            <a:r>
              <a:rPr lang="pt-BR" altLang="en-US" sz="3600" dirty="0"/>
              <a:t>?</a:t>
            </a:r>
            <a:endParaRPr lang="en-US" altLang="en-US" sz="3600" dirty="0"/>
          </a:p>
        </p:txBody>
      </p:sp>
      <p:pic>
        <p:nvPicPr>
          <p:cNvPr id="14338" name="Picture 3">
            <a:extLst>
              <a:ext uri="{FF2B5EF4-FFF2-40B4-BE49-F238E27FC236}">
                <a16:creationId xmlns:a16="http://schemas.microsoft.com/office/drawing/2014/main" id="{6024C21C-1D97-D249-927B-7C08594F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1052513"/>
            <a:ext cx="9121776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1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14966</TotalTime>
  <Words>1701</Words>
  <Application>Microsoft Macintosh PowerPoint</Application>
  <PresentationFormat>On-screen Show (4:3)</PresentationFormat>
  <Paragraphs>180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Arial Unicode MS</vt:lpstr>
      <vt:lpstr>Arial</vt:lpstr>
      <vt:lpstr>Arial</vt:lpstr>
      <vt:lpstr>Arial Rounded MT Bold</vt:lpstr>
      <vt:lpstr>Calibri</vt:lpstr>
      <vt:lpstr>Calibri Light</vt:lpstr>
      <vt:lpstr>Consolas</vt:lpstr>
      <vt:lpstr>Futura Bk BT</vt:lpstr>
      <vt:lpstr>Lato</vt:lpstr>
      <vt:lpstr>Lato Black</vt:lpstr>
      <vt:lpstr>Traditional Arabic</vt:lpstr>
      <vt:lpstr>Trebuchet MS</vt:lpstr>
      <vt:lpstr>Wingdings 2</vt:lpstr>
      <vt:lpstr>MackTema</vt:lpstr>
      <vt:lpstr>PowerPoint Presentation</vt:lpstr>
      <vt:lpstr>About Me</vt:lpstr>
      <vt:lpstr>Ferramentais</vt:lpstr>
      <vt:lpstr>Deep learning</vt:lpstr>
      <vt:lpstr>Deep learning</vt:lpstr>
      <vt:lpstr>Deep learning</vt:lpstr>
      <vt:lpstr>Deep learning</vt:lpstr>
      <vt:lpstr>Porque Deep learning?</vt:lpstr>
      <vt:lpstr>Porque Deep learning?</vt:lpstr>
      <vt:lpstr>Fluxo  em Inteligência Artificial</vt:lpstr>
      <vt:lpstr>Fluxo em Machine Learning</vt:lpstr>
      <vt:lpstr>Aprendizagem em ML</vt:lpstr>
      <vt:lpstr>Problemas Canônicos em ML</vt:lpstr>
      <vt:lpstr>Algoritmos em ML</vt:lpstr>
      <vt:lpstr>Machine Learning</vt:lpstr>
      <vt:lpstr>Machine Learning</vt:lpstr>
      <vt:lpstr>Machine Learning</vt:lpstr>
      <vt:lpstr>Rumo a Deep Learning</vt:lpstr>
      <vt:lpstr>Rumo a Deep Learning</vt:lpstr>
      <vt:lpstr>Porque Deep Learning?</vt:lpstr>
      <vt:lpstr>Pesquisadores em Deep Learning</vt:lpstr>
      <vt:lpstr>Papers seminais</vt:lpstr>
      <vt:lpstr>Grandes usuários de Deep Learning</vt:lpstr>
      <vt:lpstr>Startups em Deep Learning</vt:lpstr>
      <vt:lpstr>ML vs. Deep Learning</vt:lpstr>
      <vt:lpstr>Deep Learning</vt:lpstr>
      <vt:lpstr>Deep Learning</vt:lpstr>
      <vt:lpstr>Deep Learning</vt:lpstr>
      <vt:lpstr>Deep Learning</vt:lpstr>
      <vt:lpstr>Deep Learning – Funções de Ativação</vt:lpstr>
      <vt:lpstr>Deep Learning – Fluxo de Treinamento</vt:lpstr>
      <vt:lpstr>Deep Learning – Gradiente Descendente</vt:lpstr>
      <vt:lpstr>Deep Learning – Deep Autoencoders</vt:lpstr>
      <vt:lpstr>Deep Learning - Convolutional Neural Nets (CNN)</vt:lpstr>
      <vt:lpstr>Deep Learning - Convolutional Neural Nets (CNN)</vt:lpstr>
      <vt:lpstr>Deep Learning - Recurrent Neural Nets (RNN)</vt:lpstr>
      <vt:lpstr>Deep Learning - Long Short-Term Memory</vt:lpstr>
      <vt:lpstr>Deep Learning – CNN + RNN – Gerador de Legenda</vt:lpstr>
      <vt:lpstr>Deep Learning - Embeddings</vt:lpstr>
      <vt:lpstr>Deep Learning – Requerimentos</vt:lpstr>
      <vt:lpstr>Ferramentais em Deep Learning</vt:lpstr>
      <vt:lpstr>Deep Learning – Computação Quântica</vt:lpstr>
      <vt:lpstr>Deep Learning - Chips Cognitivos</vt:lpstr>
      <vt:lpstr>Deep Learning – Conclusões</vt:lpstr>
      <vt:lpstr>Deep Learning – Conclusões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635</cp:revision>
  <dcterms:created xsi:type="dcterms:W3CDTF">2009-11-26T19:30:22Z</dcterms:created>
  <dcterms:modified xsi:type="dcterms:W3CDTF">2018-12-08T16:28:03Z</dcterms:modified>
</cp:coreProperties>
</file>